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3"/>
  </p:notesMasterIdLst>
  <p:sldIdLst>
    <p:sldId id="256" r:id="rId2"/>
    <p:sldId id="257" r:id="rId3"/>
    <p:sldId id="258" r:id="rId4"/>
    <p:sldId id="259" r:id="rId5"/>
    <p:sldId id="260" r:id="rId6"/>
    <p:sldId id="337" r:id="rId7"/>
    <p:sldId id="336"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8" r:id="rId25"/>
    <p:sldId id="277" r:id="rId26"/>
    <p:sldId id="279"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Lst>
  <p:sldSz cx="9144000" cy="6858000" type="screen4x3"/>
  <p:notesSz cx="6858000" cy="9144000"/>
  <p:embeddedFontLst>
    <p:embeddedFont>
      <p:font typeface="Calibri Light" panose="020F0302020204030204" pitchFamily="34" charset="0"/>
      <p:regular r:id="rId84"/>
      <p:italic r:id="rId85"/>
    </p:embeddedFont>
    <p:embeddedFont>
      <p:font typeface="Calibri" panose="020F0502020204030204" pitchFamily="34" charset="0"/>
      <p:regular r:id="rId86"/>
      <p:bold r:id="rId87"/>
      <p:italic r:id="rId88"/>
      <p:boldItalic r:id="rId89"/>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2707" autoAdjust="0"/>
  </p:normalViewPr>
  <p:slideViewPr>
    <p:cSldViewPr snapToGrid="0">
      <p:cViewPr varScale="1">
        <p:scale>
          <a:sx n="60" d="100"/>
          <a:sy n="60" d="100"/>
        </p:scale>
        <p:origin x="79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1.fntdata"/><Relationship Id="rId89"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1143000" y="685800"/>
            <a:ext cx="4572000" cy="3429000"/>
          </a:xfrm>
          <a:prstGeom prst="rect">
            <a:avLst/>
          </a:prstGeom>
        </p:spPr>
        <p:txBody>
          <a:bodyPr/>
          <a:lstStyle/>
          <a:p>
            <a:endParaRPr/>
          </a:p>
        </p:txBody>
      </p:sp>
      <p:sp>
        <p:nvSpPr>
          <p:cNvPr id="248" name="Shape 24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students GitLab</a:t>
            </a:r>
          </a:p>
          <a:p>
            <a:r>
              <a:rPr lang="en-US" dirty="0"/>
              <a:t>Show students where to upload homework in BCS</a:t>
            </a:r>
          </a:p>
          <a:p>
            <a:endParaRPr lang="en-US" dirty="0"/>
          </a:p>
          <a:p>
            <a:r>
              <a:rPr lang="en-US" dirty="0"/>
              <a:t>We want to make sure that you know these basic concepts introduced in the homework.  If you are having issues grasping any of the concepts in the homework, please visit office hours for help.</a:t>
            </a:r>
          </a:p>
          <a:p>
            <a:endParaRPr lang="en-US" dirty="0"/>
          </a:p>
        </p:txBody>
      </p:sp>
    </p:spTree>
    <p:extLst>
      <p:ext uri="{BB962C8B-B14F-4D97-AF65-F5344CB8AC3E}">
        <p14:creationId xmlns:p14="http://schemas.microsoft.com/office/powerpoint/2010/main" val="337196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external stylesheet?</a:t>
            </a:r>
          </a:p>
          <a:p>
            <a:endParaRPr lang="en-US" dirty="0"/>
          </a:p>
          <a:p>
            <a:r>
              <a:rPr lang="en-US" dirty="0"/>
              <a:t>Because the stylesheet is in the same folder as our html, we can reference the style by just putting the name of the file.</a:t>
            </a:r>
          </a:p>
        </p:txBody>
      </p:sp>
    </p:spTree>
    <p:extLst>
      <p:ext uri="{BB962C8B-B14F-4D97-AF65-F5344CB8AC3E}">
        <p14:creationId xmlns:p14="http://schemas.microsoft.com/office/powerpoint/2010/main" val="3020519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 model applies to all elements whether they are text, images, </a:t>
            </a:r>
            <a:r>
              <a:rPr lang="en-US" dirty="0" err="1"/>
              <a:t>divs</a:t>
            </a:r>
            <a:r>
              <a:rPr lang="en-US" dirty="0"/>
              <a:t>, etc.  This concept is important.  Think of every CSS element as a picture frame.</a:t>
            </a:r>
          </a:p>
        </p:txBody>
      </p:sp>
    </p:spTree>
    <p:extLst>
      <p:ext uri="{BB962C8B-B14F-4D97-AF65-F5344CB8AC3E}">
        <p14:creationId xmlns:p14="http://schemas.microsoft.com/office/powerpoint/2010/main" val="3936325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we have to go back to grade school.  Draw this if you need to.</a:t>
            </a:r>
          </a:p>
          <a:p>
            <a:endParaRPr lang="en-US" dirty="0"/>
          </a:p>
          <a:p>
            <a:r>
              <a:rPr lang="en-US" dirty="0"/>
              <a:t>Calculate with and without margins (so a total of 4 answers)</a:t>
            </a:r>
          </a:p>
        </p:txBody>
      </p:sp>
    </p:spTree>
    <p:extLst>
      <p:ext uri="{BB962C8B-B14F-4D97-AF65-F5344CB8AC3E}">
        <p14:creationId xmlns:p14="http://schemas.microsoft.com/office/powerpoint/2010/main" val="398537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we come up with?</a:t>
            </a:r>
          </a:p>
        </p:txBody>
      </p:sp>
    </p:spTree>
    <p:extLst>
      <p:ext uri="{BB962C8B-B14F-4D97-AF65-F5344CB8AC3E}">
        <p14:creationId xmlns:p14="http://schemas.microsoft.com/office/powerpoint/2010/main" val="2561052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Just go over the width, time permitting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Any questions?</a:t>
            </a:r>
          </a:p>
        </p:txBody>
      </p:sp>
    </p:spTree>
    <p:extLst>
      <p:ext uri="{BB962C8B-B14F-4D97-AF65-F5344CB8AC3E}">
        <p14:creationId xmlns:p14="http://schemas.microsoft.com/office/powerpoint/2010/main" val="4143394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 is the idea that every single element – text, images, links, etc. – all take up a set amount of space on the screen.  These elements, by default, won’t stack on top of one another so instead they “flow” around one another.</a:t>
            </a:r>
          </a:p>
        </p:txBody>
      </p:sp>
    </p:spTree>
    <p:extLst>
      <p:ext uri="{BB962C8B-B14F-4D97-AF65-F5344CB8AC3E}">
        <p14:creationId xmlns:p14="http://schemas.microsoft.com/office/powerpoint/2010/main" val="315796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Example</a:t>
            </a:r>
          </a:p>
        </p:txBody>
      </p:sp>
    </p:spTree>
    <p:extLst>
      <p:ext uri="{BB962C8B-B14F-4D97-AF65-F5344CB8AC3E}">
        <p14:creationId xmlns:p14="http://schemas.microsoft.com/office/powerpoint/2010/main" val="2995576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a block element will make any following elements drop down to the next line after it is closed.</a:t>
            </a:r>
          </a:p>
        </p:txBody>
      </p:sp>
    </p:spTree>
    <p:extLst>
      <p:ext uri="{BB962C8B-B14F-4D97-AF65-F5344CB8AC3E}">
        <p14:creationId xmlns:p14="http://schemas.microsoft.com/office/powerpoint/2010/main" val="3607281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level elements take up entire lines, whereas inline elements can fit adjacently.</a:t>
            </a:r>
          </a:p>
          <a:p>
            <a:endParaRPr lang="en-US" dirty="0"/>
          </a:p>
          <a:p>
            <a:r>
              <a:rPr lang="en-US" dirty="0"/>
              <a:t>So why would we want block elements to “act” like inline elements? [next slide]</a:t>
            </a:r>
          </a:p>
        </p:txBody>
      </p:sp>
    </p:spTree>
    <p:extLst>
      <p:ext uri="{BB962C8B-B14F-4D97-AF65-F5344CB8AC3E}">
        <p14:creationId xmlns:p14="http://schemas.microsoft.com/office/powerpoint/2010/main" val="2644067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2 div elements (Float Left and Float Right), by default, these div elements would be on “2 different lines”.  Using CSS, we can make it so that our website has a column-like appearance.</a:t>
            </a:r>
          </a:p>
          <a:p>
            <a:endParaRPr lang="en-US" dirty="0"/>
          </a:p>
          <a:p>
            <a:r>
              <a:rPr lang="en-US" dirty="0"/>
              <a:t>Float removes elements from normal document flow and “forces” elements to the side you specify</a:t>
            </a:r>
          </a:p>
        </p:txBody>
      </p:sp>
    </p:spTree>
    <p:extLst>
      <p:ext uri="{BB962C8B-B14F-4D97-AF65-F5344CB8AC3E}">
        <p14:creationId xmlns:p14="http://schemas.microsoft.com/office/powerpoint/2010/main" val="2696184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ok if code doesn’t completely work for the homework.  Make sure you submit what you have… and submit it on time.  Most importantly… do your best!</a:t>
            </a:r>
          </a:p>
        </p:txBody>
      </p:sp>
    </p:spTree>
    <p:extLst>
      <p:ext uri="{BB962C8B-B14F-4D97-AF65-F5344CB8AC3E}">
        <p14:creationId xmlns:p14="http://schemas.microsoft.com/office/powerpoint/2010/main" val="711372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Floats often get in the way of our layouts.  Sometimes, you’ll want to “escape/clear” the use of floats.</a:t>
            </a:r>
          </a:p>
          <a:p>
            <a:endParaRPr lang="en-US" dirty="0"/>
          </a:p>
          <a:p>
            <a:r>
              <a:rPr lang="en-US" dirty="0"/>
              <a:t>To do this, we use something called the </a:t>
            </a:r>
            <a:r>
              <a:rPr lang="en-US" dirty="0" err="1"/>
              <a:t>Clearfix</a:t>
            </a:r>
            <a:r>
              <a:rPr lang="en-US" dirty="0"/>
              <a:t> hack.  [next slide]</a:t>
            </a:r>
          </a:p>
        </p:txBody>
      </p:sp>
    </p:spTree>
    <p:extLst>
      <p:ext uri="{BB962C8B-B14F-4D97-AF65-F5344CB8AC3E}">
        <p14:creationId xmlns:p14="http://schemas.microsoft.com/office/powerpoint/2010/main" val="2700028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9704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the </a:t>
            </a:r>
            <a:r>
              <a:rPr lang="en-US" dirty="0" err="1"/>
              <a:t>clearfix</a:t>
            </a:r>
            <a:r>
              <a:rPr lang="en-US" dirty="0"/>
              <a:t> hack tells the brows to clear the use of floats.  Everything then begins to use the default block/inline behavior.</a:t>
            </a:r>
          </a:p>
          <a:p>
            <a:endParaRPr lang="en-US" dirty="0"/>
          </a:p>
          <a:p>
            <a:r>
              <a:rPr lang="en-US" dirty="0"/>
              <a:t>To initiate we call an empty div with a class equal to </a:t>
            </a:r>
            <a:r>
              <a:rPr lang="en-US" dirty="0" err="1"/>
              <a:t>clearfix</a:t>
            </a:r>
            <a:r>
              <a:rPr lang="en-US" dirty="0"/>
              <a:t>.  </a:t>
            </a:r>
            <a:r>
              <a:rPr lang="en-US" dirty="0" err="1"/>
              <a:t>clearfix</a:t>
            </a:r>
            <a:r>
              <a:rPr lang="en-US" dirty="0"/>
              <a:t>: &lt;div class=“</a:t>
            </a:r>
            <a:r>
              <a:rPr lang="en-US" dirty="0" err="1"/>
              <a:t>clearfix</a:t>
            </a:r>
            <a:r>
              <a:rPr lang="en-US" dirty="0"/>
              <a:t>”&gt;&lt;/div&gt; [next slid]</a:t>
            </a:r>
          </a:p>
        </p:txBody>
      </p:sp>
    </p:spTree>
    <p:extLst>
      <p:ext uri="{BB962C8B-B14F-4D97-AF65-F5344CB8AC3E}">
        <p14:creationId xmlns:p14="http://schemas.microsoft.com/office/powerpoint/2010/main" val="4225553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add the </a:t>
            </a:r>
            <a:r>
              <a:rPr lang="en-US" dirty="0" err="1"/>
              <a:t>clearfix</a:t>
            </a:r>
            <a:r>
              <a:rPr lang="en-US" dirty="0"/>
              <a:t> style to the stylesheet.</a:t>
            </a:r>
          </a:p>
        </p:txBody>
      </p:sp>
    </p:spTree>
    <p:extLst>
      <p:ext uri="{BB962C8B-B14F-4D97-AF65-F5344CB8AC3E}">
        <p14:creationId xmlns:p14="http://schemas.microsoft.com/office/powerpoint/2010/main" val="1604073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Websites often begin as wireframes such as this slide. A wireframe is just a blueprint for visual layouts of a page. </a:t>
            </a:r>
          </a:p>
        </p:txBody>
      </p:sp>
    </p:spTree>
    <p:extLst>
      <p:ext uri="{BB962C8B-B14F-4D97-AF65-F5344CB8AC3E}">
        <p14:creationId xmlns:p14="http://schemas.microsoft.com/office/powerpoint/2010/main" val="2344644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have a very simple version of the layout using image blocks. Using CSS we will be able to align the middle section so that it has a more columnar appearance.</a:t>
            </a:r>
          </a:p>
        </p:txBody>
      </p:sp>
    </p:spTree>
    <p:extLst>
      <p:ext uri="{BB962C8B-B14F-4D97-AF65-F5344CB8AC3E}">
        <p14:creationId xmlns:p14="http://schemas.microsoft.com/office/powerpoint/2010/main" val="3325373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four block elements will be placed in a vertical position… with a line break surrounding each block.</a:t>
            </a:r>
          </a:p>
        </p:txBody>
      </p:sp>
    </p:spTree>
    <p:extLst>
      <p:ext uri="{BB962C8B-B14F-4D97-AF65-F5344CB8AC3E}">
        <p14:creationId xmlns:p14="http://schemas.microsoft.com/office/powerpoint/2010/main" val="2811400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allows you to use positioning.  The different properties for positioning include: top, bottom, left, right.  The properties are relative to the edge of the current parent.  </a:t>
            </a:r>
          </a:p>
          <a:p>
            <a:endParaRPr lang="en-US" dirty="0"/>
          </a:p>
          <a:p>
            <a:r>
              <a:rPr lang="en-US" dirty="0"/>
              <a:t>Relative items are still</a:t>
            </a:r>
          </a:p>
        </p:txBody>
      </p:sp>
    </p:spTree>
    <p:extLst>
      <p:ext uri="{BB962C8B-B14F-4D97-AF65-F5344CB8AC3E}">
        <p14:creationId xmlns:p14="http://schemas.microsoft.com/office/powerpoint/2010/main" val="1667251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An element that is positioned absolutely is taken out of the flow and thus takes up no space when placing other elements. </a:t>
            </a:r>
          </a:p>
          <a:p>
            <a:endParaRPr/>
          </a:p>
          <a:p>
            <a:r>
              <a:t>The absolutely positioned element is positioned relative to </a:t>
            </a:r>
            <a:r>
              <a:rPr i="1"/>
              <a:t>nearest positioned ancestor (non-static)</a:t>
            </a:r>
            <a:r>
              <a:t>. </a:t>
            </a:r>
          </a:p>
          <a:p>
            <a:endParaRPr/>
          </a:p>
          <a:p>
            <a:r>
              <a:t>If a positioned ancestor doesn't exist, the initial container (body) is used.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Position is when you know exactly where you want an element to go.</a:t>
            </a:r>
          </a:p>
        </p:txBody>
      </p:sp>
    </p:spTree>
    <p:extLst>
      <p:ext uri="{BB962C8B-B14F-4D97-AF65-F5344CB8AC3E}">
        <p14:creationId xmlns:p14="http://schemas.microsoft.com/office/powerpoint/2010/main" val="369657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student(s) help read this</a:t>
            </a:r>
          </a:p>
        </p:txBody>
      </p:sp>
    </p:spTree>
    <p:extLst>
      <p:ext uri="{BB962C8B-B14F-4D97-AF65-F5344CB8AC3E}">
        <p14:creationId xmlns:p14="http://schemas.microsoft.com/office/powerpoint/2010/main" val="2892558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rPr lang="en-US" dirty="0"/>
              <a:t>For z-index to work… t</a:t>
            </a:r>
            <a:r>
              <a:rPr dirty="0"/>
              <a:t>he elements must be positioned (any position other than static)</a:t>
            </a:r>
            <a:endParaRPr lang="en-US" dirty="0"/>
          </a:p>
          <a:p>
            <a:endParaRPr lang="en-US" dirty="0"/>
          </a:p>
          <a:p>
            <a:r>
              <a:rPr lang="en-US" dirty="0"/>
              <a:t>The value of z-index doesn’t matter.  What matters is that the value is either more or less than the items you want to layer.</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405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6 months to practice these skills.  Front end development is challenging.  Do your best and you’ll be fine.</a:t>
            </a:r>
          </a:p>
        </p:txBody>
      </p:sp>
    </p:spTree>
    <p:extLst>
      <p:ext uri="{BB962C8B-B14F-4D97-AF65-F5344CB8AC3E}">
        <p14:creationId xmlns:p14="http://schemas.microsoft.com/office/powerpoint/2010/main" val="225643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150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What is CSS?</a:t>
            </a:r>
          </a:p>
        </p:txBody>
      </p:sp>
    </p:spTree>
    <p:extLst>
      <p:ext uri="{BB962C8B-B14F-4D97-AF65-F5344CB8AC3E}">
        <p14:creationId xmlns:p14="http://schemas.microsoft.com/office/powerpoint/2010/main" val="252468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Terrific Trio (HTML, CSS, and </a:t>
            </a:r>
            <a:r>
              <a:rPr lang="en-US" dirty="0" err="1"/>
              <a:t>Javascript</a:t>
            </a:r>
            <a:r>
              <a:rPr lang="en-US" dirty="0"/>
              <a:t>)</a:t>
            </a:r>
          </a:p>
          <a:p>
            <a:endParaRPr lang="en-US" dirty="0"/>
          </a:p>
          <a:p>
            <a:r>
              <a:rPr lang="en-US" dirty="0"/>
              <a:t>HTML is like writing in Notepad; CSS is like writing in Word; </a:t>
            </a:r>
            <a:r>
              <a:rPr lang="en-US" dirty="0" err="1"/>
              <a:t>Javascript</a:t>
            </a:r>
            <a:r>
              <a:rPr lang="en-US" dirty="0"/>
              <a:t> will give our page more advanced functionality</a:t>
            </a:r>
          </a:p>
        </p:txBody>
      </p:sp>
    </p:spTree>
    <p:extLst>
      <p:ext uri="{BB962C8B-B14F-4D97-AF65-F5344CB8AC3E}">
        <p14:creationId xmlns:p14="http://schemas.microsoft.com/office/powerpoint/2010/main" val="159281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on rows</a:t>
            </a:r>
          </a:p>
          <a:p>
            <a:endParaRPr lang="en-US" dirty="0"/>
          </a:p>
          <a:p>
            <a:r>
              <a:rPr lang="en-US" dirty="0"/>
              <a:t>How do we style elements with CSS?</a:t>
            </a:r>
          </a:p>
          <a:p>
            <a:r>
              <a:rPr lang="en-US" dirty="0"/>
              <a:t>“                         “ classes with CSS?</a:t>
            </a:r>
          </a:p>
          <a:p>
            <a:pPr marL="0" marR="0" lvl="0" indent="0" defTabSz="914400" eaLnBrk="1" fontAlgn="auto" latinLnBrk="0" hangingPunct="1">
              <a:lnSpc>
                <a:spcPct val="100000"/>
              </a:lnSpc>
              <a:spcBef>
                <a:spcPts val="0"/>
              </a:spcBef>
              <a:spcAft>
                <a:spcPts val="0"/>
              </a:spcAft>
              <a:buClrTx/>
              <a:buSzTx/>
              <a:buFontTx/>
              <a:buNone/>
              <a:tabLst/>
              <a:defRPr/>
            </a:pPr>
            <a:r>
              <a:rPr lang="en-US" dirty="0"/>
              <a:t>“                         “ IDs with CSS?</a:t>
            </a:r>
          </a:p>
          <a:p>
            <a:endParaRPr lang="en-US" dirty="0"/>
          </a:p>
        </p:txBody>
      </p:sp>
    </p:spTree>
    <p:extLst>
      <p:ext uri="{BB962C8B-B14F-4D97-AF65-F5344CB8AC3E}">
        <p14:creationId xmlns:p14="http://schemas.microsoft.com/office/powerpoint/2010/main" val="152367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Selector… can be an element/tag, class, or ID</a:t>
            </a:r>
          </a:p>
        </p:txBody>
      </p:sp>
    </p:spTree>
    <p:extLst>
      <p:ext uri="{BB962C8B-B14F-4D97-AF65-F5344CB8AC3E}">
        <p14:creationId xmlns:p14="http://schemas.microsoft.com/office/powerpoint/2010/main" val="64915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4" name="Rectangle 8"/>
          <p:cNvSpPr/>
          <p:nvPr/>
        </p:nvSpPr>
        <p:spPr>
          <a:xfrm>
            <a:off x="0" y="289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6" name="Title 1"/>
          <p:cNvSpPr txBox="1"/>
          <p:nvPr/>
        </p:nvSpPr>
        <p:spPr>
          <a:xfrm>
            <a:off x="426891" y="3962400"/>
            <a:ext cx="3535509" cy="453389"/>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a:t>
            </a:r>
          </a:p>
        </p:txBody>
      </p:sp>
      <p:sp>
        <p:nvSpPr>
          <p:cNvPr id="18" name="Title Text"/>
          <p:cNvSpPr txBox="1">
            <a:spLocks noGrp="1"/>
          </p:cNvSpPr>
          <p:nvPr>
            <p:ph type="title"/>
          </p:nvPr>
        </p:nvSpPr>
        <p:spPr>
          <a:prstGeom prst="rect">
            <a:avLst/>
          </a:prstGeom>
        </p:spPr>
        <p:txBody>
          <a:bodyPr/>
          <a:lstStyle>
            <a:lvl1pPr>
              <a:defRPr i="0"/>
            </a:lvl1p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35"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36" name="Title Text"/>
          <p:cNvSpPr txBox="1">
            <a:spLocks noGrp="1"/>
          </p:cNvSpPr>
          <p:nvPr>
            <p:ph type="title"/>
          </p:nvPr>
        </p:nvSpPr>
        <p:spPr>
          <a:xfrm>
            <a:off x="304800" y="0"/>
            <a:ext cx="5470527" cy="653854"/>
          </a:xfrm>
          <a:prstGeom prst="rect">
            <a:avLst/>
          </a:prstGeom>
        </p:spPr>
        <p:txBody>
          <a:bodyPr/>
          <a:lstStyle>
            <a:lvl1pPr>
              <a:defRPr sz="2400" i="0">
                <a:solidFill>
                  <a:srgbClr val="000000"/>
                </a:solidFill>
              </a:defRPr>
            </a:lvl1pPr>
          </a:lstStyle>
          <a:p>
            <a:r>
              <a:t>Title Text</a:t>
            </a:r>
          </a:p>
        </p:txBody>
      </p:sp>
      <p:sp>
        <p:nvSpPr>
          <p:cNvPr id="37" name="TextBox 18"/>
          <p:cNvSpPr txBox="1"/>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38" name="Straight Connector 6"/>
          <p:cNvSpPr/>
          <p:nvPr/>
        </p:nvSpPr>
        <p:spPr>
          <a:xfrm>
            <a:off x="0" y="653853"/>
            <a:ext cx="9144000" cy="1"/>
          </a:xfrm>
          <a:prstGeom prst="line">
            <a:avLst/>
          </a:prstGeom>
          <a:ln w="41275">
            <a:solidFill>
              <a:srgbClr val="C83232"/>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5" name="Title Text"/>
          <p:cNvSpPr txBox="1">
            <a:spLocks noGrp="1"/>
          </p:cNvSpPr>
          <p:nvPr>
            <p:ph type="title"/>
          </p:nvPr>
        </p:nvSpPr>
        <p:spPr>
          <a:xfrm>
            <a:off x="390606" y="2953542"/>
            <a:ext cx="8229601" cy="87186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914400" rtl="0" latinLnBrk="0">
        <a:lnSpc>
          <a:spcPct val="9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cw.bootcampcontent.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css-tricks.com/all-about-floats/" TargetMode="External"/><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0lpxKw6E90Y" TargetMode="External"/><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youtu.be/sHfJn0jqBro"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learn.shayhowe.com/html-css/positioning-content/"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outu.be/yWXgnQaWSW0"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390606" y="2953542"/>
            <a:ext cx="8229601" cy="871859"/>
          </a:xfrm>
          <a:prstGeom prst="rect">
            <a:avLst/>
          </a:prstGeom>
        </p:spPr>
        <p:txBody>
          <a:bodyPr/>
          <a:lstStyle>
            <a:lvl1pPr>
              <a:defRPr i="1"/>
            </a:lvl1pPr>
          </a:lstStyle>
          <a:p>
            <a:r>
              <a:t>Heroes of CSS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itle 1"/>
          <p:cNvSpPr txBox="1">
            <a:spLocks noGrp="1"/>
          </p:cNvSpPr>
          <p:nvPr>
            <p:ph type="title"/>
          </p:nvPr>
        </p:nvSpPr>
        <p:spPr>
          <a:xfrm>
            <a:off x="304799" y="-1"/>
            <a:ext cx="5470528" cy="653856"/>
          </a:xfrm>
          <a:prstGeom prst="rect">
            <a:avLst/>
          </a:prstGeom>
        </p:spPr>
        <p:txBody>
          <a:bodyPr/>
          <a:lstStyle/>
          <a:p>
            <a:r>
              <a:t>Brace Yourselves</a:t>
            </a:r>
          </a:p>
        </p:txBody>
      </p:sp>
      <p:sp>
        <p:nvSpPr>
          <p:cNvPr id="273" name="Title 1"/>
          <p:cNvSpPr txBox="1"/>
          <p:nvPr/>
        </p:nvSpPr>
        <p:spPr>
          <a:xfrm>
            <a:off x="0" y="2057400"/>
            <a:ext cx="9067800" cy="25459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algn="ctr" defTabSz="685800">
              <a:defRPr sz="4000" b="1" i="1">
                <a:latin typeface="Arial"/>
                <a:ea typeface="Arial"/>
                <a:cs typeface="Arial"/>
                <a:sym typeface="Arial"/>
              </a:defRPr>
            </a:pPr>
            <a:r>
              <a:rPr dirty="0"/>
              <a:t>Don’t expect to understand EVERYTHING at once. </a:t>
            </a:r>
            <a:endParaRPr sz="3300" dirty="0">
              <a:latin typeface="Calibri Light"/>
              <a:ea typeface="Calibri Light"/>
              <a:cs typeface="Calibri Light"/>
              <a:sym typeface="Calibri Light"/>
            </a:endParaRPr>
          </a:p>
          <a:p>
            <a:pPr algn="ctr" defTabSz="685800">
              <a:defRPr sz="4000" b="1" i="1">
                <a:latin typeface="Arial"/>
                <a:ea typeface="Arial"/>
                <a:cs typeface="Arial"/>
                <a:sym typeface="Arial"/>
              </a:defRPr>
            </a:pPr>
            <a:endParaRPr sz="3300" dirty="0">
              <a:latin typeface="Calibri Light"/>
              <a:ea typeface="Calibri Light"/>
              <a:cs typeface="Calibri Light"/>
              <a:sym typeface="Calibri Light"/>
            </a:endParaRPr>
          </a:p>
          <a:p>
            <a:pPr algn="ctr" defTabSz="685800">
              <a:defRPr sz="4000" i="1">
                <a:latin typeface="Arial"/>
                <a:ea typeface="Arial"/>
                <a:cs typeface="Arial"/>
                <a:sym typeface="Arial"/>
              </a:defRPr>
            </a:pPr>
            <a:r>
              <a:rPr dirty="0"/>
              <a:t>Today is all about getting immersed.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itle 1"/>
          <p:cNvSpPr txBox="1">
            <a:spLocks noGrp="1"/>
          </p:cNvSpPr>
          <p:nvPr>
            <p:ph type="title"/>
          </p:nvPr>
        </p:nvSpPr>
        <p:spPr>
          <a:xfrm>
            <a:off x="390606" y="2953542"/>
            <a:ext cx="8229601" cy="871859"/>
          </a:xfrm>
          <a:prstGeom prst="rect">
            <a:avLst/>
          </a:prstGeom>
        </p:spPr>
        <p:txBody>
          <a:bodyPr/>
          <a:lstStyle/>
          <a:p>
            <a:r>
              <a:t>CSS Recap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304799" y="-1"/>
            <a:ext cx="5470528" cy="653856"/>
          </a:xfrm>
          <a:prstGeom prst="rect">
            <a:avLst/>
          </a:prstGeom>
        </p:spPr>
        <p:txBody>
          <a:bodyPr/>
          <a:lstStyle/>
          <a:p>
            <a:r>
              <a:t>Critical Question</a:t>
            </a:r>
          </a:p>
        </p:txBody>
      </p:sp>
      <p:sp>
        <p:nvSpPr>
          <p:cNvPr id="278" name="Title 1"/>
          <p:cNvSpPr txBox="1"/>
          <p:nvPr/>
        </p:nvSpPr>
        <p:spPr>
          <a:xfrm>
            <a:off x="1438275" y="2819400"/>
            <a:ext cx="6457951" cy="109817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6000" b="1" i="1">
                <a:latin typeface="Arial"/>
                <a:ea typeface="Arial"/>
                <a:cs typeface="Arial"/>
                <a:sym typeface="Arial"/>
              </a:defRPr>
            </a:lvl1pPr>
          </a:lstStyle>
          <a:p>
            <a:r>
              <a:t>What is “CSS?”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304799" y="-1"/>
            <a:ext cx="5470528" cy="653856"/>
          </a:xfrm>
          <a:prstGeom prst="rect">
            <a:avLst/>
          </a:prstGeom>
        </p:spPr>
        <p:txBody>
          <a:bodyPr/>
          <a:lstStyle/>
          <a:p>
            <a:r>
              <a:t>HTML / CSS Definitions </a:t>
            </a:r>
            <a:r>
              <a:rPr sz="1000"/>
              <a:t>(*yawn* unimportant)</a:t>
            </a:r>
          </a:p>
        </p:txBody>
      </p:sp>
      <p:sp>
        <p:nvSpPr>
          <p:cNvPr id="281" name="Content Placeholder 2"/>
          <p:cNvSpPr txBox="1"/>
          <p:nvPr/>
        </p:nvSpPr>
        <p:spPr>
          <a:xfrm>
            <a:off x="457200" y="1143000"/>
            <a:ext cx="8153400" cy="465963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257175" indent="-257175" defTabSz="685800">
              <a:spcBef>
                <a:spcPts val="500"/>
              </a:spcBef>
              <a:buSzPct val="100000"/>
              <a:buFont typeface="Arial"/>
              <a:buChar char="•"/>
              <a:defRPr sz="2200" b="1">
                <a:latin typeface="Arial"/>
                <a:ea typeface="Arial"/>
                <a:cs typeface="Arial"/>
                <a:sym typeface="Arial"/>
              </a:defRPr>
            </a:pPr>
            <a:r>
              <a:t>HTML:</a:t>
            </a:r>
            <a:r>
              <a:rPr b="0"/>
              <a:t> Hypertext Markup Language – (Content)</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b="1">
                <a:latin typeface="Arial"/>
                <a:ea typeface="Arial"/>
                <a:cs typeface="Arial"/>
                <a:sym typeface="Arial"/>
              </a:defRPr>
            </a:pPr>
            <a:r>
              <a:t>CSS: </a:t>
            </a:r>
            <a:r>
              <a:rPr b="0"/>
              <a:t>Cascading Style Sheets – (Appearance)</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b="1">
                <a:latin typeface="Arial"/>
                <a:ea typeface="Arial"/>
                <a:cs typeface="Arial"/>
                <a:sym typeface="Arial"/>
              </a:defRPr>
            </a:pPr>
            <a:r>
              <a:t>HTML/CSS are the “languages of the web.” </a:t>
            </a:r>
            <a:r>
              <a:rPr b="0"/>
              <a:t>Together they define both the content and the aesthetics of a webpage – handling everything from the layouts, colors, fonts, and content placement.  </a:t>
            </a:r>
            <a:r>
              <a:rPr sz="1400" b="0"/>
              <a:t>(JavaScript is the third – handling logic, animation, etc.)</a:t>
            </a:r>
          </a:p>
        </p:txBody>
      </p:sp>
      <p:pic>
        <p:nvPicPr>
          <p:cNvPr id="282" name="Picture 2" descr="Picture 2"/>
          <p:cNvPicPr>
            <a:picLocks noChangeAspect="1"/>
          </p:cNvPicPr>
          <p:nvPr/>
        </p:nvPicPr>
        <p:blipFill>
          <a:blip r:embed="rId3">
            <a:extLst/>
          </a:blip>
          <a:stretch>
            <a:fillRect/>
          </a:stretch>
        </p:blipFill>
        <p:spPr>
          <a:xfrm>
            <a:off x="869285" y="4631587"/>
            <a:ext cx="1873915" cy="1494285"/>
          </a:xfrm>
          <a:prstGeom prst="rect">
            <a:avLst/>
          </a:prstGeom>
          <a:ln w="12700">
            <a:miter lim="400000"/>
          </a:ln>
        </p:spPr>
      </p:pic>
      <p:pic>
        <p:nvPicPr>
          <p:cNvPr id="283" name="Picture 3" descr="Picture 3"/>
          <p:cNvPicPr>
            <a:picLocks noChangeAspect="1"/>
          </p:cNvPicPr>
          <p:nvPr/>
        </p:nvPicPr>
        <p:blipFill>
          <a:blip r:embed="rId4">
            <a:extLst/>
          </a:blip>
          <a:stretch>
            <a:fillRect/>
          </a:stretch>
        </p:blipFill>
        <p:spPr>
          <a:xfrm>
            <a:off x="2743200" y="4648200"/>
            <a:ext cx="2971800" cy="14921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xfrm>
            <a:off x="304799" y="-1"/>
            <a:ext cx="5470528" cy="653856"/>
          </a:xfrm>
          <a:prstGeom prst="rect">
            <a:avLst/>
          </a:prstGeom>
        </p:spPr>
        <p:txBody>
          <a:bodyPr/>
          <a:lstStyle/>
          <a:p>
            <a:r>
              <a:t>HTML / CSS Analogy</a:t>
            </a:r>
          </a:p>
        </p:txBody>
      </p:sp>
      <p:sp>
        <p:nvSpPr>
          <p:cNvPr id="286" name="Content Placeholder 2"/>
          <p:cNvSpPr txBox="1"/>
          <p:nvPr/>
        </p:nvSpPr>
        <p:spPr>
          <a:xfrm>
            <a:off x="457200" y="990600"/>
            <a:ext cx="4100946" cy="45259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lgn="ctr" defTabSz="685800">
              <a:spcBef>
                <a:spcPts val="500"/>
              </a:spcBef>
              <a:defRPr sz="2400" b="1" u="sng">
                <a:latin typeface="Arial"/>
                <a:ea typeface="Arial"/>
                <a:cs typeface="Arial"/>
                <a:sym typeface="Arial"/>
              </a:defRPr>
            </a:pPr>
            <a:r>
              <a:t>HTML Alone</a:t>
            </a:r>
          </a:p>
          <a:p>
            <a:pPr marL="257175" indent="-257175" algn="ctr" defTabSz="685800">
              <a:spcBef>
                <a:spcPts val="500"/>
              </a:spcBef>
              <a:buSzPct val="100000"/>
              <a:buFont typeface="Arial"/>
              <a:buChar char="•"/>
              <a:defRPr sz="2400">
                <a:latin typeface="Arial"/>
                <a:ea typeface="Arial"/>
                <a:cs typeface="Arial"/>
                <a:sym typeface="Arial"/>
              </a:defRPr>
            </a:pPr>
            <a:r>
              <a:t>Like writing papers in “Notepad.” </a:t>
            </a:r>
          </a:p>
          <a:p>
            <a:pPr marL="257175" indent="-257175" algn="ctr" defTabSz="685800">
              <a:spcBef>
                <a:spcPts val="500"/>
              </a:spcBef>
              <a:buSzPct val="100000"/>
              <a:buFont typeface="Arial"/>
              <a:buChar char="•"/>
              <a:defRPr sz="2400">
                <a:latin typeface="Arial"/>
                <a:ea typeface="Arial"/>
                <a:cs typeface="Arial"/>
                <a:sym typeface="Arial"/>
              </a:defRPr>
            </a:pPr>
            <a:endParaRPr/>
          </a:p>
          <a:p>
            <a:pPr marL="257175" indent="-257175" algn="ctr" defTabSz="685800">
              <a:spcBef>
                <a:spcPts val="500"/>
              </a:spcBef>
              <a:buSzPct val="100000"/>
              <a:buFont typeface="Arial"/>
              <a:buChar char="•"/>
              <a:defRPr sz="2400">
                <a:latin typeface="Arial"/>
                <a:ea typeface="Arial"/>
                <a:cs typeface="Arial"/>
                <a:sym typeface="Arial"/>
              </a:defRPr>
            </a:pPr>
            <a:r>
              <a:t>Can only write unformatted text. </a:t>
            </a:r>
          </a:p>
        </p:txBody>
      </p:sp>
      <p:sp>
        <p:nvSpPr>
          <p:cNvPr id="287" name="Content Placeholder 2"/>
          <p:cNvSpPr txBox="1"/>
          <p:nvPr/>
        </p:nvSpPr>
        <p:spPr>
          <a:xfrm>
            <a:off x="4743201" y="990600"/>
            <a:ext cx="4100946" cy="45259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lgn="ctr">
              <a:spcBef>
                <a:spcPts val="500"/>
              </a:spcBef>
              <a:defRPr sz="2400" b="1" u="sng">
                <a:latin typeface="Arial"/>
                <a:ea typeface="Arial"/>
                <a:cs typeface="Arial"/>
                <a:sym typeface="Arial"/>
              </a:defRPr>
            </a:pPr>
            <a:r>
              <a:t>HTML / CSS</a:t>
            </a:r>
            <a:endParaRPr sz="3200"/>
          </a:p>
          <a:p>
            <a:pPr marL="342900" indent="-342900" algn="ctr">
              <a:spcBef>
                <a:spcPts val="500"/>
              </a:spcBef>
              <a:buSzPct val="100000"/>
              <a:buFont typeface="Arial"/>
              <a:buChar char="•"/>
              <a:defRPr sz="2400">
                <a:latin typeface="Arial"/>
                <a:ea typeface="Arial"/>
                <a:cs typeface="Arial"/>
                <a:sym typeface="Arial"/>
              </a:defRPr>
            </a:pPr>
            <a:r>
              <a:t>Like writing papers in Microsoft Word.</a:t>
            </a:r>
            <a:endParaRPr sz="3200"/>
          </a:p>
          <a:p>
            <a:pPr marL="342900" indent="-342900" algn="ctr">
              <a:spcBef>
                <a:spcPts val="700"/>
              </a:spcBef>
              <a:buSzPct val="100000"/>
              <a:buFont typeface="Arial"/>
              <a:buChar char="•"/>
              <a:defRPr sz="2400" b="1" u="sng">
                <a:latin typeface="Arial"/>
                <a:ea typeface="Arial"/>
                <a:cs typeface="Arial"/>
                <a:sym typeface="Arial"/>
              </a:defRPr>
            </a:pPr>
            <a:endParaRPr sz="3200"/>
          </a:p>
          <a:p>
            <a:pPr marL="342900" indent="-342900" algn="ctr">
              <a:spcBef>
                <a:spcPts val="500"/>
              </a:spcBef>
              <a:buSzPct val="100000"/>
              <a:buFont typeface="Arial"/>
              <a:buChar char="•"/>
              <a:defRPr sz="2400">
                <a:latin typeface="Arial"/>
                <a:ea typeface="Arial"/>
                <a:cs typeface="Arial"/>
                <a:sym typeface="Arial"/>
              </a:defRPr>
            </a:pPr>
            <a:r>
              <a:t>Can format text, page settings, alignment, etc. based on “highlighting” and menu options.</a:t>
            </a:r>
          </a:p>
        </p:txBody>
      </p:sp>
      <p:pic>
        <p:nvPicPr>
          <p:cNvPr id="288" name="Picture 2" descr="Picture 2"/>
          <p:cNvPicPr>
            <a:picLocks noChangeAspect="1"/>
          </p:cNvPicPr>
          <p:nvPr/>
        </p:nvPicPr>
        <p:blipFill>
          <a:blip r:embed="rId2">
            <a:extLst/>
          </a:blip>
          <a:stretch>
            <a:fillRect/>
          </a:stretch>
        </p:blipFill>
        <p:spPr>
          <a:xfrm>
            <a:off x="1603827" y="4449762"/>
            <a:ext cx="1676401" cy="1676401"/>
          </a:xfrm>
          <a:prstGeom prst="rect">
            <a:avLst/>
          </a:prstGeom>
          <a:ln w="12700">
            <a:miter lim="400000"/>
          </a:ln>
        </p:spPr>
      </p:pic>
      <p:pic>
        <p:nvPicPr>
          <p:cNvPr id="289" name="Picture 4" descr="Picture 4"/>
          <p:cNvPicPr>
            <a:picLocks noChangeAspect="1"/>
          </p:cNvPicPr>
          <p:nvPr/>
        </p:nvPicPr>
        <p:blipFill>
          <a:blip r:embed="rId3">
            <a:extLst/>
          </a:blip>
          <a:stretch>
            <a:fillRect/>
          </a:stretch>
        </p:blipFill>
        <p:spPr>
          <a:xfrm>
            <a:off x="6194876" y="4602162"/>
            <a:ext cx="1475766" cy="14489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itle 1"/>
          <p:cNvSpPr txBox="1">
            <a:spLocks noGrp="1"/>
          </p:cNvSpPr>
          <p:nvPr>
            <p:ph type="title"/>
          </p:nvPr>
        </p:nvSpPr>
        <p:spPr>
          <a:xfrm>
            <a:off x="304799" y="-1"/>
            <a:ext cx="5470528" cy="653856"/>
          </a:xfrm>
          <a:prstGeom prst="rect">
            <a:avLst/>
          </a:prstGeom>
        </p:spPr>
        <p:txBody>
          <a:bodyPr/>
          <a:lstStyle/>
          <a:p>
            <a:r>
              <a:t>Basic HTML Page - Result</a:t>
            </a:r>
          </a:p>
        </p:txBody>
      </p:sp>
      <p:pic>
        <p:nvPicPr>
          <p:cNvPr id="292" name="Picture 3" descr="Picture 3"/>
          <p:cNvPicPr>
            <a:picLocks noChangeAspect="1"/>
          </p:cNvPicPr>
          <p:nvPr/>
        </p:nvPicPr>
        <p:blipFill>
          <a:blip r:embed="rId2">
            <a:extLst/>
          </a:blip>
          <a:stretch>
            <a:fillRect/>
          </a:stretch>
        </p:blipFill>
        <p:spPr>
          <a:xfrm>
            <a:off x="909637" y="838200"/>
            <a:ext cx="7324726" cy="539115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1"/>
          <p:cNvSpPr txBox="1">
            <a:spLocks noGrp="1"/>
          </p:cNvSpPr>
          <p:nvPr>
            <p:ph type="title"/>
          </p:nvPr>
        </p:nvSpPr>
        <p:spPr>
          <a:xfrm>
            <a:off x="304799" y="-1"/>
            <a:ext cx="5470528" cy="653856"/>
          </a:xfrm>
          <a:prstGeom prst="rect">
            <a:avLst/>
          </a:prstGeom>
        </p:spPr>
        <p:txBody>
          <a:bodyPr/>
          <a:lstStyle/>
          <a:p>
            <a:r>
              <a:t>Enter CSS - Result</a:t>
            </a:r>
          </a:p>
        </p:txBody>
      </p:sp>
      <p:pic>
        <p:nvPicPr>
          <p:cNvPr id="295" name="Picture 2" descr="Picture 2"/>
          <p:cNvPicPr>
            <a:picLocks noChangeAspect="1"/>
          </p:cNvPicPr>
          <p:nvPr/>
        </p:nvPicPr>
        <p:blipFill>
          <a:blip r:embed="rId2">
            <a:extLst/>
          </a:blip>
          <a:stretch>
            <a:fillRect/>
          </a:stretch>
        </p:blipFill>
        <p:spPr>
          <a:xfrm>
            <a:off x="1447800" y="762000"/>
            <a:ext cx="6781800" cy="5581014"/>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itle 1"/>
          <p:cNvSpPr txBox="1">
            <a:spLocks noGrp="1"/>
          </p:cNvSpPr>
          <p:nvPr>
            <p:ph type="title"/>
          </p:nvPr>
        </p:nvSpPr>
        <p:spPr>
          <a:xfrm>
            <a:off x="304799" y="-1"/>
            <a:ext cx="5470528" cy="653856"/>
          </a:xfrm>
          <a:prstGeom prst="rect">
            <a:avLst/>
          </a:prstGeom>
        </p:spPr>
        <p:txBody>
          <a:bodyPr/>
          <a:lstStyle/>
          <a:p>
            <a:r>
              <a:t>Critical Question</a:t>
            </a:r>
          </a:p>
        </p:txBody>
      </p:sp>
      <p:sp>
        <p:nvSpPr>
          <p:cNvPr id="298" name="Title 1"/>
          <p:cNvSpPr txBox="1"/>
          <p:nvPr/>
        </p:nvSpPr>
        <p:spPr>
          <a:xfrm>
            <a:off x="457200" y="1752600"/>
            <a:ext cx="8382000" cy="379712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algn="ctr" defTabSz="603504">
              <a:lnSpc>
                <a:spcPct val="80000"/>
              </a:lnSpc>
              <a:defRPr sz="3696" b="1" i="1">
                <a:latin typeface="Arial"/>
                <a:ea typeface="Arial"/>
                <a:cs typeface="Arial"/>
                <a:sym typeface="Arial"/>
              </a:defRPr>
            </a:pPr>
            <a:r>
              <a:t>How do we style HTML…</a:t>
            </a:r>
            <a:endParaRPr sz="2024">
              <a:latin typeface="Calibri Light"/>
              <a:ea typeface="Calibri Light"/>
              <a:cs typeface="Calibri Light"/>
              <a:sym typeface="Calibri Light"/>
            </a:endParaRPr>
          </a:p>
          <a:p>
            <a:pPr algn="ctr" defTabSz="603504">
              <a:lnSpc>
                <a:spcPct val="80000"/>
              </a:lnSpc>
              <a:defRPr sz="5280" b="1" i="1">
                <a:latin typeface="Arial"/>
                <a:ea typeface="Arial"/>
                <a:cs typeface="Arial"/>
                <a:sym typeface="Arial"/>
              </a:defRPr>
            </a:pPr>
            <a:endParaRPr sz="2024">
              <a:latin typeface="Calibri Light"/>
              <a:ea typeface="Calibri Light"/>
              <a:cs typeface="Calibri Light"/>
              <a:sym typeface="Calibri Light"/>
            </a:endParaRPr>
          </a:p>
          <a:p>
            <a:pPr algn="ctr" defTabSz="603504">
              <a:lnSpc>
                <a:spcPct val="80000"/>
              </a:lnSpc>
              <a:defRPr sz="3696" b="1" i="1">
                <a:latin typeface="Arial"/>
                <a:ea typeface="Arial"/>
                <a:cs typeface="Arial"/>
                <a:sym typeface="Arial"/>
              </a:defRPr>
            </a:pPr>
            <a:r>
              <a:t> </a:t>
            </a:r>
            <a:r>
              <a:rPr b="0"/>
              <a:t>Elements?</a:t>
            </a:r>
            <a:endParaRPr sz="2024">
              <a:latin typeface="Calibri Light"/>
              <a:ea typeface="Calibri Light"/>
              <a:cs typeface="Calibri Light"/>
              <a:sym typeface="Calibri Light"/>
            </a:endParaRPr>
          </a:p>
          <a:p>
            <a:pPr algn="ctr" defTabSz="603504">
              <a:lnSpc>
                <a:spcPct val="80000"/>
              </a:lnSpc>
              <a:defRPr sz="5280" i="1">
                <a:latin typeface="Arial"/>
                <a:ea typeface="Arial"/>
                <a:cs typeface="Arial"/>
                <a:sym typeface="Arial"/>
              </a:defRPr>
            </a:pPr>
            <a:endParaRPr sz="2024">
              <a:latin typeface="Calibri Light"/>
              <a:ea typeface="Calibri Light"/>
              <a:cs typeface="Calibri Light"/>
              <a:sym typeface="Calibri Light"/>
            </a:endParaRPr>
          </a:p>
          <a:p>
            <a:pPr algn="ctr" defTabSz="603504">
              <a:lnSpc>
                <a:spcPct val="80000"/>
              </a:lnSpc>
              <a:defRPr sz="3696" i="1">
                <a:latin typeface="Arial"/>
                <a:ea typeface="Arial"/>
                <a:cs typeface="Arial"/>
                <a:sym typeface="Arial"/>
              </a:defRPr>
            </a:pPr>
            <a:r>
              <a:t>Classes?</a:t>
            </a:r>
            <a:endParaRPr sz="2024">
              <a:latin typeface="Calibri Light"/>
              <a:ea typeface="Calibri Light"/>
              <a:cs typeface="Calibri Light"/>
              <a:sym typeface="Calibri Light"/>
            </a:endParaRPr>
          </a:p>
          <a:p>
            <a:pPr algn="ctr" defTabSz="603504">
              <a:lnSpc>
                <a:spcPct val="80000"/>
              </a:lnSpc>
              <a:defRPr sz="5280" i="1">
                <a:latin typeface="Arial"/>
                <a:ea typeface="Arial"/>
                <a:cs typeface="Arial"/>
                <a:sym typeface="Arial"/>
              </a:defRPr>
            </a:pPr>
            <a:endParaRPr sz="2024">
              <a:latin typeface="Calibri Light"/>
              <a:ea typeface="Calibri Light"/>
              <a:cs typeface="Calibri Light"/>
              <a:sym typeface="Calibri Light"/>
            </a:endParaRPr>
          </a:p>
          <a:p>
            <a:pPr algn="ctr" defTabSz="603504">
              <a:lnSpc>
                <a:spcPct val="80000"/>
              </a:lnSpc>
              <a:defRPr sz="3696" i="1">
                <a:latin typeface="Arial"/>
                <a:ea typeface="Arial"/>
                <a:cs typeface="Arial"/>
                <a:sym typeface="Arial"/>
              </a:defRPr>
            </a:pPr>
            <a:r>
              <a:t>IDs?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itle 1"/>
          <p:cNvSpPr txBox="1">
            <a:spLocks noGrp="1"/>
          </p:cNvSpPr>
          <p:nvPr>
            <p:ph type="title"/>
          </p:nvPr>
        </p:nvSpPr>
        <p:spPr>
          <a:xfrm>
            <a:off x="304799" y="-1"/>
            <a:ext cx="5470528" cy="653856"/>
          </a:xfrm>
          <a:prstGeom prst="rect">
            <a:avLst/>
          </a:prstGeom>
        </p:spPr>
        <p:txBody>
          <a:bodyPr/>
          <a:lstStyle/>
          <a:p>
            <a:r>
              <a:t>CSS Syntax</a:t>
            </a:r>
          </a:p>
        </p:txBody>
      </p:sp>
      <p:sp>
        <p:nvSpPr>
          <p:cNvPr id="301" name="Content Placeholder 2"/>
          <p:cNvSpPr txBox="1"/>
          <p:nvPr/>
        </p:nvSpPr>
        <p:spPr>
          <a:xfrm>
            <a:off x="457200" y="828114"/>
            <a:ext cx="8153400" cy="335280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226313" indent="-226313" defTabSz="603504">
              <a:spcBef>
                <a:spcPts val="400"/>
              </a:spcBef>
              <a:buSzPct val="100000"/>
              <a:buFont typeface="Arial"/>
              <a:buChar char="•"/>
              <a:defRPr sz="1760">
                <a:latin typeface="Arial"/>
                <a:ea typeface="Arial"/>
                <a:cs typeface="Arial"/>
                <a:sym typeface="Arial"/>
              </a:defRPr>
            </a:pPr>
            <a:r>
              <a:t>CSS works by hooking onto </a:t>
            </a:r>
            <a:r>
              <a:rPr b="1"/>
              <a:t>selectors</a:t>
            </a:r>
            <a:r>
              <a:t> added into HTML using </a:t>
            </a:r>
            <a:r>
              <a:rPr b="1"/>
              <a:t>classes</a:t>
            </a:r>
            <a:r>
              <a:t> and </a:t>
            </a:r>
            <a:r>
              <a:rPr b="1"/>
              <a:t>identifiers.</a:t>
            </a:r>
            <a:endParaRPr sz="2112"/>
          </a:p>
          <a:p>
            <a:pPr marL="226313" indent="-226313" defTabSz="603504">
              <a:spcBef>
                <a:spcPts val="500"/>
              </a:spcBef>
              <a:buSzPct val="100000"/>
              <a:buFont typeface="Arial"/>
              <a:buChar char="•"/>
              <a:defRPr sz="1760">
                <a:latin typeface="Arial"/>
                <a:ea typeface="Arial"/>
                <a:cs typeface="Arial"/>
                <a:sym typeface="Arial"/>
              </a:defRPr>
            </a:pPr>
            <a:endParaRPr sz="2112"/>
          </a:p>
          <a:p>
            <a:pPr marL="226313" indent="-226313" defTabSz="603504">
              <a:spcBef>
                <a:spcPts val="400"/>
              </a:spcBef>
              <a:buSzPct val="100000"/>
              <a:buFont typeface="Arial"/>
              <a:buChar char="•"/>
              <a:defRPr sz="1760">
                <a:latin typeface="Arial"/>
                <a:ea typeface="Arial"/>
                <a:cs typeface="Arial"/>
                <a:sym typeface="Arial"/>
              </a:defRPr>
            </a:pPr>
            <a:r>
              <a:t>Classes use </a:t>
            </a:r>
            <a:r>
              <a:rPr b="1"/>
              <a:t>.classname, </a:t>
            </a:r>
            <a:r>
              <a:t>IDs use </a:t>
            </a:r>
            <a:r>
              <a:rPr b="1"/>
              <a:t>#idname</a:t>
            </a:r>
            <a:r>
              <a:t>, and elements use just their name.</a:t>
            </a:r>
            <a:endParaRPr b="1"/>
          </a:p>
          <a:p>
            <a:pPr marL="226313" indent="-226313" defTabSz="603504">
              <a:spcBef>
                <a:spcPts val="500"/>
              </a:spcBef>
              <a:buSzPct val="100000"/>
              <a:buFont typeface="Arial"/>
              <a:buChar char="•"/>
              <a:defRPr sz="1760" b="1">
                <a:latin typeface="Arial"/>
                <a:ea typeface="Arial"/>
                <a:cs typeface="Arial"/>
                <a:sym typeface="Arial"/>
              </a:defRPr>
            </a:pPr>
            <a:endParaRPr b="1"/>
          </a:p>
          <a:p>
            <a:pPr marL="226313" indent="-226313" defTabSz="603504">
              <a:spcBef>
                <a:spcPts val="400"/>
              </a:spcBef>
              <a:buSzPct val="100000"/>
              <a:buFont typeface="Arial"/>
              <a:buChar char="•"/>
              <a:defRPr sz="1760">
                <a:latin typeface="Arial"/>
                <a:ea typeface="Arial"/>
                <a:cs typeface="Arial"/>
                <a:sym typeface="Arial"/>
              </a:defRPr>
            </a:pPr>
            <a:r>
              <a:t>Once hooked, we apply </a:t>
            </a:r>
            <a:r>
              <a:rPr b="1"/>
              <a:t>styles </a:t>
            </a:r>
            <a:r>
              <a:t>to those HTML elements using CSS.</a:t>
            </a:r>
            <a:endParaRPr sz="2112"/>
          </a:p>
          <a:p>
            <a:pPr marL="226313" indent="-226313" defTabSz="603504">
              <a:spcBef>
                <a:spcPts val="500"/>
              </a:spcBef>
              <a:buSzPct val="100000"/>
              <a:buFont typeface="Arial"/>
              <a:buChar char="•"/>
              <a:defRPr sz="1760">
                <a:latin typeface="Arial"/>
                <a:ea typeface="Arial"/>
                <a:cs typeface="Arial"/>
                <a:sym typeface="Arial"/>
              </a:defRPr>
            </a:pPr>
            <a:endParaRPr sz="2112"/>
          </a:p>
          <a:p>
            <a:pPr defTabSz="603504">
              <a:spcBef>
                <a:spcPts val="500"/>
              </a:spcBef>
              <a:defRPr sz="1760" b="1">
                <a:latin typeface="Arial"/>
                <a:ea typeface="Arial"/>
                <a:cs typeface="Arial"/>
                <a:sym typeface="Arial"/>
              </a:defRPr>
            </a:pPr>
            <a:endParaRPr sz="2112"/>
          </a:p>
          <a:p>
            <a:pPr defTabSz="603504">
              <a:spcBef>
                <a:spcPts val="500"/>
              </a:spcBef>
              <a:defRPr sz="1760" b="1">
                <a:latin typeface="Arial"/>
                <a:ea typeface="Arial"/>
                <a:cs typeface="Arial"/>
                <a:sym typeface="Arial"/>
              </a:defRPr>
            </a:pPr>
            <a:endParaRPr sz="2112"/>
          </a:p>
        </p:txBody>
      </p:sp>
      <p:pic>
        <p:nvPicPr>
          <p:cNvPr id="302" name="Picture 2" descr="Picture 2"/>
          <p:cNvPicPr>
            <a:picLocks noChangeAspect="1"/>
          </p:cNvPicPr>
          <p:nvPr/>
        </p:nvPicPr>
        <p:blipFill>
          <a:blip r:embed="rId3">
            <a:extLst/>
          </a:blip>
          <a:stretch>
            <a:fillRect/>
          </a:stretch>
        </p:blipFill>
        <p:spPr>
          <a:xfrm>
            <a:off x="361281" y="3365074"/>
            <a:ext cx="8409695" cy="2883326"/>
          </a:xfrm>
          <a:prstGeom prst="rect">
            <a:avLst/>
          </a:prstGeom>
          <a:ln>
            <a:solidFill>
              <a:srgbClr val="2E75B6"/>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electors"/>
          <p:cNvSpPr txBox="1">
            <a:spLocks noGrp="1"/>
          </p:cNvSpPr>
          <p:nvPr>
            <p:ph type="title"/>
          </p:nvPr>
        </p:nvSpPr>
        <p:spPr>
          <a:prstGeom prst="rect">
            <a:avLst/>
          </a:prstGeom>
        </p:spPr>
        <p:txBody>
          <a:bodyPr/>
          <a:lstStyle/>
          <a:p>
            <a:r>
              <a:t>Selectors</a:t>
            </a:r>
          </a:p>
        </p:txBody>
      </p:sp>
      <p:sp>
        <p:nvSpPr>
          <p:cNvPr id="305" name="Applies to all &lt;p&gt; elements…"/>
          <p:cNvSpPr txBox="1"/>
          <p:nvPr/>
        </p:nvSpPr>
        <p:spPr>
          <a:xfrm>
            <a:off x="3648169" y="690339"/>
            <a:ext cx="4869357" cy="46253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Applies to all &lt;p&gt; elements</a:t>
            </a:r>
          </a:p>
          <a:p>
            <a:endParaRPr/>
          </a:p>
          <a:p>
            <a:pPr>
              <a:defRPr i="1">
                <a:solidFill>
                  <a:srgbClr val="5E5E5E"/>
                </a:solidFill>
              </a:defRPr>
            </a:pPr>
            <a:r>
              <a:t>p {</a:t>
            </a:r>
          </a:p>
          <a:p>
            <a:pPr>
              <a:defRPr i="1">
                <a:solidFill>
                  <a:srgbClr val="5E5E5E"/>
                </a:solidFill>
              </a:defRPr>
            </a:pPr>
            <a:r>
              <a:t>    background-color: blue;</a:t>
            </a:r>
          </a:p>
          <a:p>
            <a:pPr>
              <a:defRPr i="1">
                <a:solidFill>
                  <a:srgbClr val="5E5E5E"/>
                </a:solidFill>
              </a:defRPr>
            </a:pPr>
            <a:r>
              <a:t>}</a:t>
            </a:r>
          </a:p>
          <a:p>
            <a:endParaRPr/>
          </a:p>
          <a:p>
            <a:r>
              <a:t>Applies to all elements with class=“classItem"</a:t>
            </a:r>
          </a:p>
          <a:p>
            <a:endParaRPr/>
          </a:p>
          <a:p>
            <a:pPr>
              <a:defRPr i="1">
                <a:solidFill>
                  <a:srgbClr val="424242"/>
                </a:solidFill>
              </a:defRPr>
            </a:pPr>
            <a:r>
              <a:t>.classItem {</a:t>
            </a:r>
          </a:p>
          <a:p>
            <a:pPr>
              <a:defRPr i="1">
                <a:solidFill>
                  <a:srgbClr val="424242"/>
                </a:solidFill>
              </a:defRPr>
            </a:pPr>
            <a:r>
              <a:t>    background-color: orange;</a:t>
            </a:r>
          </a:p>
          <a:p>
            <a:pPr>
              <a:defRPr i="1">
                <a:solidFill>
                  <a:srgbClr val="424242"/>
                </a:solidFill>
              </a:defRPr>
            </a:pPr>
            <a:r>
              <a:t>}</a:t>
            </a:r>
          </a:p>
          <a:p>
            <a:endParaRPr/>
          </a:p>
          <a:p>
            <a:r>
              <a:t>Applies to all elements with id=“idItem"</a:t>
            </a:r>
          </a:p>
          <a:p>
            <a:endParaRPr/>
          </a:p>
          <a:p>
            <a:pPr>
              <a:defRPr>
                <a:solidFill>
                  <a:srgbClr val="424242"/>
                </a:solidFill>
              </a:defRPr>
            </a:pPr>
            <a:r>
              <a:t>#idItem {</a:t>
            </a:r>
          </a:p>
          <a:p>
            <a:pPr>
              <a:defRPr>
                <a:solidFill>
                  <a:srgbClr val="424242"/>
                </a:solidFill>
              </a:defRPr>
            </a:pPr>
            <a:r>
              <a:t>    background-color: green;</a:t>
            </a:r>
          </a:p>
          <a:p>
            <a:pPr>
              <a:defRPr>
                <a:solidFill>
                  <a:srgbClr val="424242"/>
                </a:solidFill>
              </a:defRPr>
            </a:pPr>
            <a:r>
              <a:t>}</a:t>
            </a:r>
          </a:p>
        </p:txBody>
      </p:sp>
      <p:sp>
        <p:nvSpPr>
          <p:cNvPr id="306" name="Element name…"/>
          <p:cNvSpPr txBox="1"/>
          <p:nvPr/>
        </p:nvSpPr>
        <p:spPr>
          <a:xfrm>
            <a:off x="311253" y="1225524"/>
            <a:ext cx="2207405" cy="631191"/>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a14="http://schemas.microsoft.com/office/mac/drawingml/2011/main" val="1"/>
            </a:ext>
          </a:extLst>
        </p:spPr>
        <p:txBody>
          <a:bodyPr wrap="none" lIns="45719" rIns="45719">
            <a:spAutoFit/>
          </a:bodyPr>
          <a:lstStyle/>
          <a:p>
            <a:pPr>
              <a:defRPr>
                <a:solidFill>
                  <a:srgbClr val="FFFFFF"/>
                </a:solidFill>
              </a:defRPr>
            </a:pPr>
            <a:r>
              <a:t>Element name</a:t>
            </a:r>
          </a:p>
          <a:p>
            <a:pPr>
              <a:defRPr i="1">
                <a:solidFill>
                  <a:srgbClr val="FFFFFF"/>
                </a:solidFill>
              </a:defRPr>
            </a:pPr>
            <a:r>
              <a:t>(p, a, div, span, etc)</a:t>
            </a:r>
          </a:p>
        </p:txBody>
      </p:sp>
      <p:sp>
        <p:nvSpPr>
          <p:cNvPr id="307" name="Period (.) + variable name…"/>
          <p:cNvSpPr txBox="1"/>
          <p:nvPr/>
        </p:nvSpPr>
        <p:spPr>
          <a:xfrm>
            <a:off x="144431" y="2779488"/>
            <a:ext cx="3166218" cy="637541"/>
          </a:xfrm>
          <a:prstGeom prst="rect">
            <a:avLst/>
          </a:prstGeom>
          <a:solidFill>
            <a:schemeClr val="accent2"/>
          </a:solidFill>
          <a:ln w="12700">
            <a:solidFill>
              <a:srgbClr val="AD5B24"/>
            </a:solidFill>
            <a:miter/>
          </a:ln>
          <a:extLst>
            <a:ext uri="{C572A759-6A51-4108-AA02-DFA0A04FC94B}">
              <ma14:wrappingTextBoxFlag xmlns="" xmlns:ma14="http://schemas.microsoft.com/office/mac/drawingml/2011/main" val="1"/>
            </a:ext>
          </a:extLst>
        </p:spPr>
        <p:txBody>
          <a:bodyPr wrap="none" lIns="45719" rIns="45719">
            <a:spAutoFit/>
          </a:bodyPr>
          <a:lstStyle/>
          <a:p>
            <a:pPr>
              <a:defRPr>
                <a:solidFill>
                  <a:srgbClr val="FFFFFF"/>
                </a:solidFill>
              </a:defRPr>
            </a:pPr>
            <a:r>
              <a:t>Period (.) + variable name</a:t>
            </a:r>
          </a:p>
          <a:p>
            <a:pPr>
              <a:defRPr i="1">
                <a:solidFill>
                  <a:srgbClr val="FFFFFF"/>
                </a:solidFill>
              </a:defRPr>
            </a:pPr>
            <a:r>
              <a:t>(.myDiv, .phoneNumber, etc.)</a:t>
            </a:r>
          </a:p>
        </p:txBody>
      </p:sp>
      <p:sp>
        <p:nvSpPr>
          <p:cNvPr id="308" name="Hash (#) + variable name…"/>
          <p:cNvSpPr txBox="1"/>
          <p:nvPr/>
        </p:nvSpPr>
        <p:spPr>
          <a:xfrm>
            <a:off x="162682" y="4269953"/>
            <a:ext cx="2734703" cy="631191"/>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a14="http://schemas.microsoft.com/office/mac/drawingml/2011/main" val="1"/>
            </a:ext>
          </a:extLst>
        </p:spPr>
        <p:txBody>
          <a:bodyPr wrap="none" lIns="45719" rIns="45719">
            <a:spAutoFit/>
          </a:bodyPr>
          <a:lstStyle/>
          <a:p>
            <a:pPr>
              <a:defRPr>
                <a:solidFill>
                  <a:srgbClr val="FFFFFF"/>
                </a:solidFill>
              </a:defRPr>
            </a:pPr>
            <a:r>
              <a:t>Hash (#) + variable name</a:t>
            </a:r>
          </a:p>
          <a:p>
            <a:pPr>
              <a:defRPr i="1">
                <a:solidFill>
                  <a:srgbClr val="FFFFFF"/>
                </a:solidFill>
              </a:defRPr>
            </a:pPr>
            <a:r>
              <a:t>(#myDiv, #phoneNumber)</a:t>
            </a:r>
          </a:p>
        </p:txBody>
      </p:sp>
      <p:sp>
        <p:nvSpPr>
          <p:cNvPr id="309" name="Line"/>
          <p:cNvSpPr/>
          <p:nvPr/>
        </p:nvSpPr>
        <p:spPr>
          <a:xfrm>
            <a:off x="3000861" y="4603671"/>
            <a:ext cx="547007" cy="1"/>
          </a:xfrm>
          <a:prstGeom prst="line">
            <a:avLst/>
          </a:prstGeom>
          <a:ln w="12700">
            <a:solidFill>
              <a:schemeClr val="accent1"/>
            </a:solidFill>
            <a:miter/>
            <a:tailEnd type="triangle"/>
          </a:ln>
        </p:spPr>
        <p:txBody>
          <a:bodyPr lIns="45719" rIns="45719"/>
          <a:lstStyle/>
          <a:p>
            <a:endParaRPr/>
          </a:p>
        </p:txBody>
      </p:sp>
      <p:sp>
        <p:nvSpPr>
          <p:cNvPr id="310" name="Line"/>
          <p:cNvSpPr/>
          <p:nvPr/>
        </p:nvSpPr>
        <p:spPr>
          <a:xfrm>
            <a:off x="3294507" y="3041579"/>
            <a:ext cx="363094" cy="1"/>
          </a:xfrm>
          <a:prstGeom prst="line">
            <a:avLst/>
          </a:prstGeom>
          <a:ln w="12700">
            <a:solidFill>
              <a:schemeClr val="accent1"/>
            </a:solidFill>
            <a:miter/>
            <a:tailEnd type="triangle"/>
          </a:ln>
        </p:spPr>
        <p:txBody>
          <a:bodyPr lIns="45719" rIns="45719"/>
          <a:lstStyle/>
          <a:p>
            <a:endParaRPr/>
          </a:p>
        </p:txBody>
      </p:sp>
      <p:sp>
        <p:nvSpPr>
          <p:cNvPr id="311" name="Element selector"/>
          <p:cNvSpPr txBox="1"/>
          <p:nvPr/>
        </p:nvSpPr>
        <p:spPr>
          <a:xfrm>
            <a:off x="264282" y="769350"/>
            <a:ext cx="1842193" cy="358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Element selector</a:t>
            </a:r>
          </a:p>
        </p:txBody>
      </p:sp>
      <p:sp>
        <p:nvSpPr>
          <p:cNvPr id="312" name="Class Selector"/>
          <p:cNvSpPr txBox="1"/>
          <p:nvPr/>
        </p:nvSpPr>
        <p:spPr>
          <a:xfrm>
            <a:off x="302382" y="2325696"/>
            <a:ext cx="1524408" cy="358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Class Selector</a:t>
            </a:r>
          </a:p>
        </p:txBody>
      </p:sp>
      <p:sp>
        <p:nvSpPr>
          <p:cNvPr id="313" name="ID Selector"/>
          <p:cNvSpPr txBox="1"/>
          <p:nvPr/>
        </p:nvSpPr>
        <p:spPr>
          <a:xfrm>
            <a:off x="315082" y="3821430"/>
            <a:ext cx="1218901" cy="3581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ID Selector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xfrm>
            <a:off x="390606" y="2953542"/>
            <a:ext cx="8229601" cy="871859"/>
          </a:xfrm>
          <a:prstGeom prst="rect">
            <a:avLst/>
          </a:prstGeom>
        </p:spPr>
        <p:txBody>
          <a:bodyPr/>
          <a:lstStyle/>
          <a:p>
            <a:r>
              <a:rPr dirty="0"/>
              <a:t>Admin </a:t>
            </a:r>
            <a:r>
              <a:rPr lang="en-US" dirty="0"/>
              <a:t>Items</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SS Selectors"/>
          <p:cNvSpPr txBox="1">
            <a:spLocks noGrp="1"/>
          </p:cNvSpPr>
          <p:nvPr>
            <p:ph type="title"/>
          </p:nvPr>
        </p:nvSpPr>
        <p:spPr>
          <a:prstGeom prst="rect">
            <a:avLst/>
          </a:prstGeom>
        </p:spPr>
        <p:txBody>
          <a:bodyPr/>
          <a:lstStyle/>
          <a:p>
            <a:r>
              <a:t>CSS Selectors</a:t>
            </a:r>
          </a:p>
        </p:txBody>
      </p:sp>
      <p:sp>
        <p:nvSpPr>
          <p:cNvPr id="316" name="p {…"/>
          <p:cNvSpPr txBox="1"/>
          <p:nvPr/>
        </p:nvSpPr>
        <p:spPr>
          <a:xfrm>
            <a:off x="638269" y="1046480"/>
            <a:ext cx="2480393" cy="23266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1400"/>
            </a:pPr>
            <a:r>
              <a:t>p {</a:t>
            </a:r>
          </a:p>
          <a:p>
            <a:pPr>
              <a:defRPr sz="1400"/>
            </a:pPr>
            <a:r>
              <a:t>    background-color: blue;</a:t>
            </a:r>
          </a:p>
          <a:p>
            <a:pPr>
              <a:defRPr sz="1400"/>
            </a:pPr>
            <a:r>
              <a:t>}</a:t>
            </a:r>
          </a:p>
          <a:p>
            <a:pPr>
              <a:defRPr sz="1400"/>
            </a:pPr>
            <a:endParaRPr/>
          </a:p>
          <a:p>
            <a:pPr>
              <a:defRPr sz="1400"/>
            </a:pPr>
            <a:r>
              <a:t>.classItem {</a:t>
            </a:r>
          </a:p>
          <a:p>
            <a:pPr>
              <a:defRPr sz="1400"/>
            </a:pPr>
            <a:r>
              <a:t>    background-color: orange;</a:t>
            </a:r>
          </a:p>
          <a:p>
            <a:pPr>
              <a:defRPr sz="1400"/>
            </a:pPr>
            <a:r>
              <a:t>}</a:t>
            </a:r>
          </a:p>
          <a:p>
            <a:pPr>
              <a:defRPr sz="1400"/>
            </a:pPr>
            <a:endParaRPr/>
          </a:p>
          <a:p>
            <a:pPr>
              <a:defRPr sz="1400"/>
            </a:pPr>
            <a:r>
              <a:t>#idItem {</a:t>
            </a:r>
          </a:p>
          <a:p>
            <a:pPr>
              <a:defRPr sz="1400"/>
            </a:pPr>
            <a:r>
              <a:t>    background-color: green;</a:t>
            </a:r>
          </a:p>
          <a:p>
            <a:pPr>
              <a:defRPr sz="1400"/>
            </a:pPr>
            <a:r>
              <a:t>}</a:t>
            </a:r>
          </a:p>
        </p:txBody>
      </p:sp>
      <p:sp>
        <p:nvSpPr>
          <p:cNvPr id="317" name="&lt;p&gt;…"/>
          <p:cNvSpPr txBox="1"/>
          <p:nvPr/>
        </p:nvSpPr>
        <p:spPr>
          <a:xfrm>
            <a:off x="4405617" y="932180"/>
            <a:ext cx="4488953" cy="2758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    &lt;p&gt;</a:t>
            </a:r>
          </a:p>
          <a:p>
            <a:r>
              <a:t>        A paragraph with a blue background.</a:t>
            </a:r>
          </a:p>
          <a:p>
            <a:r>
              <a:t>    &lt;/p&gt;</a:t>
            </a:r>
          </a:p>
          <a:p>
            <a:r>
              <a:t>    &lt;div class=“classItem"&gt;</a:t>
            </a:r>
          </a:p>
          <a:p>
            <a:r>
              <a:t>        A div with an orange background.</a:t>
            </a:r>
          </a:p>
          <a:p>
            <a:r>
              <a:t>    &lt;/div&gt;</a:t>
            </a:r>
          </a:p>
          <a:p>
            <a:r>
              <a:t>    &lt;div id=“idItem"&gt;</a:t>
            </a:r>
          </a:p>
          <a:p>
            <a:r>
              <a:t>        A div with a green background.</a:t>
            </a:r>
          </a:p>
          <a:p>
            <a:r>
              <a:t>    &lt;/div&gt;</a:t>
            </a:r>
          </a:p>
        </p:txBody>
      </p:sp>
      <p:sp>
        <p:nvSpPr>
          <p:cNvPr id="318" name="+"/>
          <p:cNvSpPr txBox="1"/>
          <p:nvPr/>
        </p:nvSpPr>
        <p:spPr>
          <a:xfrm>
            <a:off x="3604382" y="1732279"/>
            <a:ext cx="583666" cy="1158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7200"/>
            </a:lvl1pPr>
          </a:lstStyle>
          <a:p>
            <a:r>
              <a:t>+</a:t>
            </a:r>
          </a:p>
        </p:txBody>
      </p:sp>
      <p:pic>
        <p:nvPicPr>
          <p:cNvPr id="319" name="cssSelector.png" descr="cssSelector.png"/>
          <p:cNvPicPr>
            <a:picLocks noChangeAspect="1"/>
          </p:cNvPicPr>
          <p:nvPr/>
        </p:nvPicPr>
        <p:blipFill>
          <a:blip r:embed="rId2">
            <a:extLst/>
          </a:blip>
          <a:stretch>
            <a:fillRect/>
          </a:stretch>
        </p:blipFill>
        <p:spPr>
          <a:xfrm>
            <a:off x="766464" y="3948308"/>
            <a:ext cx="7315201" cy="19812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304799" y="-1"/>
            <a:ext cx="5470528" cy="653856"/>
          </a:xfrm>
          <a:prstGeom prst="rect">
            <a:avLst/>
          </a:prstGeom>
        </p:spPr>
        <p:txBody>
          <a:bodyPr/>
          <a:lstStyle/>
          <a:p>
            <a:r>
              <a:t>Lingering Questions</a:t>
            </a:r>
          </a:p>
        </p:txBody>
      </p:sp>
      <p:sp>
        <p:nvSpPr>
          <p:cNvPr id="322" name="Title 1"/>
          <p:cNvSpPr txBox="1"/>
          <p:nvPr/>
        </p:nvSpPr>
        <p:spPr>
          <a:xfrm>
            <a:off x="1438275" y="2819400"/>
            <a:ext cx="6457951" cy="109817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5500" b="1" i="1">
                <a:latin typeface="Arial"/>
                <a:ea typeface="Arial"/>
                <a:cs typeface="Arial"/>
                <a:sym typeface="Arial"/>
              </a:defRPr>
            </a:lvl1pPr>
          </a:lstStyle>
          <a:p>
            <a:r>
              <a:t>Questions so far?</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1"/>
          <p:cNvSpPr txBox="1">
            <a:spLocks noGrp="1"/>
          </p:cNvSpPr>
          <p:nvPr>
            <p:ph type="title"/>
          </p:nvPr>
        </p:nvSpPr>
        <p:spPr>
          <a:xfrm>
            <a:off x="390606" y="2953542"/>
            <a:ext cx="8229601" cy="871859"/>
          </a:xfrm>
          <a:prstGeom prst="rect">
            <a:avLst/>
          </a:prstGeom>
        </p:spPr>
        <p:txBody>
          <a:bodyPr/>
          <a:lstStyle/>
          <a:p>
            <a:r>
              <a:t>Relative File Paths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304799" y="-1"/>
            <a:ext cx="5470528" cy="653856"/>
          </a:xfrm>
          <a:prstGeom prst="rect">
            <a:avLst/>
          </a:prstGeom>
        </p:spPr>
        <p:txBody>
          <a:bodyPr/>
          <a:lstStyle/>
          <a:p>
            <a:r>
              <a:t>Relative File Paths</a:t>
            </a:r>
          </a:p>
        </p:txBody>
      </p:sp>
      <p:pic>
        <p:nvPicPr>
          <p:cNvPr id="327" name="Picture 3" descr="Picture 3"/>
          <p:cNvPicPr>
            <a:picLocks noChangeAspect="1"/>
          </p:cNvPicPr>
          <p:nvPr/>
        </p:nvPicPr>
        <p:blipFill>
          <a:blip r:embed="rId3">
            <a:extLst/>
          </a:blip>
          <a:stretch>
            <a:fillRect/>
          </a:stretch>
        </p:blipFill>
        <p:spPr>
          <a:xfrm>
            <a:off x="15240" y="838200"/>
            <a:ext cx="9128760" cy="4483595"/>
          </a:xfrm>
          <a:prstGeom prst="rect">
            <a:avLst/>
          </a:prstGeom>
          <a:ln w="12700">
            <a:miter lim="400000"/>
          </a:ln>
        </p:spPr>
      </p:pic>
      <p:sp>
        <p:nvSpPr>
          <p:cNvPr id="328" name="Content Placeholder 2"/>
          <p:cNvSpPr txBox="1"/>
          <p:nvPr/>
        </p:nvSpPr>
        <p:spPr>
          <a:xfrm>
            <a:off x="457200" y="5522538"/>
            <a:ext cx="8153400" cy="7258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257175" indent="-257175" defTabSz="685800">
              <a:spcBef>
                <a:spcPts val="400"/>
              </a:spcBef>
              <a:buSzPct val="100000"/>
              <a:buFont typeface="Arial"/>
              <a:buChar char="•"/>
              <a:defRPr b="1">
                <a:latin typeface="Arial"/>
                <a:ea typeface="Arial"/>
                <a:cs typeface="Arial"/>
                <a:sym typeface="Arial"/>
              </a:defRPr>
            </a:pPr>
            <a:r>
              <a:t>Relative file paths </a:t>
            </a:r>
            <a:r>
              <a:rPr b="0"/>
              <a:t>connect us with other files in our working directory. In this case, style.css is in the same folder as our html document.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1"/>
          <p:cNvSpPr txBox="1">
            <a:spLocks noGrp="1"/>
          </p:cNvSpPr>
          <p:nvPr>
            <p:ph type="title"/>
          </p:nvPr>
        </p:nvSpPr>
        <p:spPr>
          <a:xfrm>
            <a:off x="304799" y="-1"/>
            <a:ext cx="5470528" cy="653856"/>
          </a:xfrm>
          <a:prstGeom prst="rect">
            <a:avLst/>
          </a:prstGeom>
        </p:spPr>
        <p:txBody>
          <a:bodyPr/>
          <a:lstStyle/>
          <a:p>
            <a:r>
              <a:t>Quick Demo</a:t>
            </a:r>
          </a:p>
        </p:txBody>
      </p:sp>
      <p:sp>
        <p:nvSpPr>
          <p:cNvPr id="338" name="Title 1"/>
          <p:cNvSpPr txBox="1"/>
          <p:nvPr/>
        </p:nvSpPr>
        <p:spPr>
          <a:xfrm>
            <a:off x="304800" y="1447800"/>
            <a:ext cx="8534400" cy="3429000"/>
          </a:xfrm>
          <a:prstGeom prst="rect">
            <a:avLst/>
          </a:prstGeom>
          <a:ln>
            <a:solidFill>
              <a:schemeClr val="accent1"/>
            </a:solidFill>
          </a:ln>
          <a:extLst>
            <a:ext uri="{C572A759-6A51-4108-AA02-DFA0A04FC94B}">
              <ma14:wrappingTextBoxFlag xmlns="" xmlns:ma14="http://schemas.microsoft.com/office/mac/drawingml/2011/main" val="1"/>
            </a:ext>
          </a:extLst>
        </p:spPr>
        <p:txBody>
          <a:bodyPr lIns="45719" rIns="45719" anchor="ctr">
            <a:normAutofit/>
          </a:bodyPr>
          <a:lstStyle/>
          <a:p>
            <a:pPr algn="ctr" defTabSz="685800">
              <a:defRPr sz="3600" b="1" i="1">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sz="2800" i="1">
                <a:latin typeface="Arial"/>
                <a:ea typeface="Arial"/>
                <a:cs typeface="Arial"/>
                <a:sym typeface="Arial"/>
              </a:defRPr>
            </a:pPr>
            <a:r>
              <a:t>(RelativePaths_DEMO | 1-RelativePaths)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tle 1"/>
          <p:cNvSpPr txBox="1">
            <a:spLocks noGrp="1"/>
          </p:cNvSpPr>
          <p:nvPr>
            <p:ph type="title"/>
          </p:nvPr>
        </p:nvSpPr>
        <p:spPr>
          <a:xfrm>
            <a:off x="304799" y="-1"/>
            <a:ext cx="5470528" cy="653856"/>
          </a:xfrm>
          <a:prstGeom prst="rect">
            <a:avLst/>
          </a:prstGeom>
        </p:spPr>
        <p:txBody>
          <a:bodyPr/>
          <a:lstStyle/>
          <a:p>
            <a:r>
              <a:t>Absolutely No Absolute Paths</a:t>
            </a:r>
          </a:p>
        </p:txBody>
      </p:sp>
      <p:pic>
        <p:nvPicPr>
          <p:cNvPr id="331" name="Picture 5" descr="Picture 5"/>
          <p:cNvPicPr>
            <a:picLocks noChangeAspect="1"/>
          </p:cNvPicPr>
          <p:nvPr/>
        </p:nvPicPr>
        <p:blipFill>
          <a:blip r:embed="rId2">
            <a:extLst/>
          </a:blip>
          <a:stretch>
            <a:fillRect/>
          </a:stretch>
        </p:blipFill>
        <p:spPr>
          <a:xfrm>
            <a:off x="-1930" y="1447800"/>
            <a:ext cx="9123745" cy="1048707"/>
          </a:xfrm>
          <a:prstGeom prst="rect">
            <a:avLst/>
          </a:prstGeom>
          <a:ln w="12700">
            <a:miter lim="400000"/>
          </a:ln>
        </p:spPr>
      </p:pic>
      <p:sp>
        <p:nvSpPr>
          <p:cNvPr id="332" name="Content Placeholder 2"/>
          <p:cNvSpPr txBox="1"/>
          <p:nvPr/>
        </p:nvSpPr>
        <p:spPr>
          <a:xfrm>
            <a:off x="29900" y="2805111"/>
            <a:ext cx="4748516" cy="3367089"/>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defTabSz="685800">
              <a:spcBef>
                <a:spcPts val="400"/>
              </a:spcBef>
              <a:defRPr sz="2000" b="1">
                <a:latin typeface="Arial"/>
                <a:ea typeface="Arial"/>
                <a:cs typeface="Arial"/>
                <a:sym typeface="Arial"/>
              </a:defRPr>
            </a:pPr>
            <a:r>
              <a:t>ALWAYS USE RELATIVE FILE PATHS. </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If you deploy your sites without them, </a:t>
            </a:r>
            <a:r>
              <a:rPr b="1"/>
              <a:t>all of your links will fail</a:t>
            </a:r>
            <a:r>
              <a:t>.</a:t>
            </a:r>
            <a:endParaRPr sz="2400"/>
          </a:p>
          <a:p>
            <a:pPr marL="557212" lvl="1" indent="-214313" defTabSz="685800">
              <a:spcBef>
                <a:spcPts val="400"/>
              </a:spcBef>
              <a:buSzPct val="100000"/>
              <a:buFont typeface="Arial"/>
              <a:buChar char="–"/>
              <a:defRPr sz="1700">
                <a:latin typeface="Arial"/>
                <a:ea typeface="Arial"/>
                <a:cs typeface="Arial"/>
                <a:sym typeface="Arial"/>
              </a:defRPr>
            </a:pPr>
            <a:r>
              <a:t>The same will happen if you move your project from one folder to another. </a:t>
            </a:r>
            <a:endParaRPr sz="2100"/>
          </a:p>
          <a:p>
            <a:pPr marL="557212" lvl="1" indent="-214313" defTabSz="685800">
              <a:spcBef>
                <a:spcPts val="500"/>
              </a:spcBef>
              <a:buSzPct val="100000"/>
              <a:buFont typeface="Arial"/>
              <a:buChar char="–"/>
              <a:defRPr sz="2000">
                <a:latin typeface="Arial"/>
                <a:ea typeface="Arial"/>
                <a:cs typeface="Arial"/>
                <a:sym typeface="Arial"/>
              </a:defRPr>
            </a:pPr>
            <a:endParaRPr sz="2100"/>
          </a:p>
          <a:p>
            <a:pPr marL="257175" indent="-257175" defTabSz="685800">
              <a:spcBef>
                <a:spcPts val="400"/>
              </a:spcBef>
              <a:buSzPct val="100000"/>
              <a:buFont typeface="Arial"/>
              <a:buChar char="•"/>
              <a:defRPr sz="2000">
                <a:latin typeface="Arial"/>
                <a:ea typeface="Arial"/>
                <a:cs typeface="Arial"/>
                <a:sym typeface="Arial"/>
              </a:defRPr>
            </a:pPr>
            <a:r>
              <a:t>Remember, there is no such thing as a “C:” drive on the internet. </a:t>
            </a:r>
          </a:p>
        </p:txBody>
      </p:sp>
      <p:pic>
        <p:nvPicPr>
          <p:cNvPr id="333" name="Picture 2" descr="Picture 2"/>
          <p:cNvPicPr>
            <a:picLocks noChangeAspect="1"/>
          </p:cNvPicPr>
          <p:nvPr/>
        </p:nvPicPr>
        <p:blipFill>
          <a:blip r:embed="rId3">
            <a:extLst/>
          </a:blip>
          <a:stretch>
            <a:fillRect/>
          </a:stretch>
        </p:blipFill>
        <p:spPr>
          <a:xfrm>
            <a:off x="4930814" y="2667000"/>
            <a:ext cx="3945456" cy="3393091"/>
          </a:xfrm>
          <a:prstGeom prst="rect">
            <a:avLst/>
          </a:prstGeom>
          <a:ln w="12700">
            <a:miter lim="400000"/>
          </a:ln>
        </p:spPr>
      </p:pic>
      <p:sp>
        <p:nvSpPr>
          <p:cNvPr id="334" name="Content Placeholder 2"/>
          <p:cNvSpPr txBox="1"/>
          <p:nvPr/>
        </p:nvSpPr>
        <p:spPr>
          <a:xfrm>
            <a:off x="29900" y="816767"/>
            <a:ext cx="4748516" cy="63103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defTabSz="685800">
              <a:lnSpc>
                <a:spcPct val="90000"/>
              </a:lnSpc>
              <a:spcBef>
                <a:spcPts val="800"/>
              </a:spcBef>
              <a:defRPr sz="3700" b="1">
                <a:solidFill>
                  <a:srgbClr val="FF0000"/>
                </a:solidFill>
                <a:latin typeface="Arial"/>
                <a:ea typeface="Arial"/>
                <a:cs typeface="Arial"/>
                <a:sym typeface="Arial"/>
              </a:defRPr>
            </a:pPr>
            <a:r>
              <a:t>VERY </a:t>
            </a:r>
            <a:r>
              <a:rPr u="sng"/>
              <a:t>VERY</a:t>
            </a:r>
            <a:r>
              <a:t> BAD</a:t>
            </a:r>
          </a:p>
        </p:txBody>
      </p:sp>
      <p:sp>
        <p:nvSpPr>
          <p:cNvPr id="335" name="Straight Arrow Connector 10"/>
          <p:cNvSpPr/>
          <p:nvPr/>
        </p:nvSpPr>
        <p:spPr>
          <a:xfrm>
            <a:off x="3962399" y="1132283"/>
            <a:ext cx="1600201" cy="620318"/>
          </a:xfrm>
          <a:prstGeom prst="line">
            <a:avLst/>
          </a:prstGeom>
          <a:ln w="73025">
            <a:solidFill>
              <a:srgbClr val="FF0000"/>
            </a:solidFill>
            <a:miter/>
            <a:tailEnd type="triangle"/>
          </a:ln>
        </p:spPr>
        <p:txBody>
          <a:bodyPr lIns="45719" rIns="45719"/>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41" name="TextBox 3"/>
          <p:cNvSpPr txBox="1"/>
          <p:nvPr/>
        </p:nvSpPr>
        <p:spPr>
          <a:xfrm>
            <a:off x="304800" y="914399"/>
            <a:ext cx="8686800" cy="36374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1. Unzip the folder sent to you via Slack. </a:t>
            </a:r>
          </a:p>
          <a:p>
            <a:pPr>
              <a:defRPr sz="2400">
                <a:latin typeface="Arial"/>
                <a:ea typeface="Arial"/>
                <a:cs typeface="Arial"/>
                <a:sym typeface="Arial"/>
              </a:defRPr>
            </a:pPr>
            <a:endParaRPr/>
          </a:p>
          <a:p>
            <a:pPr>
              <a:defRPr sz="2400">
                <a:latin typeface="Arial"/>
                <a:ea typeface="Arial"/>
                <a:cs typeface="Arial"/>
                <a:sym typeface="Arial"/>
              </a:defRPr>
            </a:pPr>
            <a:r>
              <a:t>2. Edit the HTML files in all of the “RelativePaths” folders. You need to write relative paths that link the HTML documents with CSS stylesheets.</a:t>
            </a:r>
          </a:p>
          <a:p>
            <a:pPr>
              <a:defRPr sz="2400">
                <a:latin typeface="Arial"/>
                <a:ea typeface="Arial"/>
                <a:cs typeface="Arial"/>
                <a:sym typeface="Arial"/>
              </a:defRPr>
            </a:pPr>
            <a:endParaRPr/>
          </a:p>
          <a:p>
            <a:pPr>
              <a:defRPr sz="2400">
                <a:latin typeface="Arial"/>
                <a:ea typeface="Arial"/>
                <a:cs typeface="Arial"/>
                <a:sym typeface="Arial"/>
              </a:defRPr>
            </a:pPr>
            <a:r>
              <a:t>Tip: Check out the “RelativePaths_WorkingExample” folder. </a:t>
            </a:r>
          </a:p>
        </p:txBody>
      </p:sp>
      <p:sp>
        <p:nvSpPr>
          <p:cNvPr id="342"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
        <p:nvSpPr>
          <p:cNvPr id="343" name="TextBox 5"/>
          <p:cNvSpPr txBox="1"/>
          <p:nvPr/>
        </p:nvSpPr>
        <p:spPr>
          <a:xfrm>
            <a:off x="2971800" y="124824"/>
            <a:ext cx="6019800"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1-RelativePaths</a:t>
            </a:r>
            <a:r>
              <a:t>|  Suggested Time: </a:t>
            </a:r>
            <a:r>
              <a:rPr b="0"/>
              <a:t>10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itle 1"/>
          <p:cNvSpPr txBox="1">
            <a:spLocks noGrp="1"/>
          </p:cNvSpPr>
          <p:nvPr>
            <p:ph type="title"/>
          </p:nvPr>
        </p:nvSpPr>
        <p:spPr>
          <a:xfrm>
            <a:off x="457200" y="2993070"/>
            <a:ext cx="8229600" cy="871860"/>
          </a:xfrm>
          <a:prstGeom prst="rect">
            <a:avLst/>
          </a:prstGeom>
        </p:spPr>
        <p:txBody>
          <a:bodyPr/>
          <a:lstStyle/>
          <a:p>
            <a:r>
              <a:t>Box Model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Boxes Upon Boxes</a:t>
            </a:r>
          </a:p>
        </p:txBody>
      </p:sp>
      <p:pic>
        <p:nvPicPr>
          <p:cNvPr id="350" name="Content Placeholder 2" descr="Content Placeholder 2"/>
          <p:cNvPicPr>
            <a:picLocks noChangeAspect="1"/>
          </p:cNvPicPr>
          <p:nvPr/>
        </p:nvPicPr>
        <p:blipFill>
          <a:blip r:embed="rId3">
            <a:extLst/>
          </a:blip>
          <a:stretch>
            <a:fillRect/>
          </a:stretch>
        </p:blipFill>
        <p:spPr>
          <a:xfrm>
            <a:off x="1219200" y="762000"/>
            <a:ext cx="7000179" cy="4114800"/>
          </a:xfrm>
          <a:prstGeom prst="rect">
            <a:avLst/>
          </a:prstGeom>
          <a:ln w="12700">
            <a:miter lim="400000"/>
          </a:ln>
        </p:spPr>
      </p:pic>
      <p:sp>
        <p:nvSpPr>
          <p:cNvPr id="351" name="Rectangle 6"/>
          <p:cNvSpPr txBox="1"/>
          <p:nvPr/>
        </p:nvSpPr>
        <p:spPr>
          <a:xfrm>
            <a:off x="76200" y="4648200"/>
            <a:ext cx="9067800" cy="15436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2000" b="1">
                <a:latin typeface="Arial"/>
                <a:ea typeface="Arial"/>
                <a:cs typeface="Arial"/>
                <a:sym typeface="Arial"/>
              </a:defRPr>
            </a:pPr>
            <a:r>
              <a:t>In CSS, every element rests within a series of boxes. </a:t>
            </a:r>
          </a:p>
          <a:p>
            <a:pPr algn="ctr">
              <a:defRPr sz="2000">
                <a:latin typeface="Arial"/>
                <a:ea typeface="Arial"/>
                <a:cs typeface="Arial"/>
                <a:sym typeface="Arial"/>
              </a:defRPr>
            </a:pPr>
            <a:r>
              <a:t>Each box has customizable space properties: </a:t>
            </a:r>
          </a:p>
          <a:p>
            <a:pPr algn="ctr">
              <a:defRPr sz="2000">
                <a:latin typeface="Arial"/>
                <a:ea typeface="Arial"/>
                <a:cs typeface="Arial"/>
                <a:sym typeface="Arial"/>
              </a:defRPr>
            </a:pPr>
            <a:r>
              <a:t>margin, border, and padding.</a:t>
            </a:r>
          </a:p>
          <a:p>
            <a:pPr algn="ctr">
              <a:defRPr sz="2000">
                <a:latin typeface="Arial"/>
                <a:ea typeface="Arial"/>
                <a:cs typeface="Arial"/>
                <a:sym typeface="Arial"/>
              </a:defRPr>
            </a:pPr>
            <a:endParaRPr/>
          </a:p>
          <a:p>
            <a:pPr algn="ctr">
              <a:defRPr sz="2000">
                <a:latin typeface="Arial"/>
                <a:ea typeface="Arial"/>
                <a:cs typeface="Arial"/>
                <a:sym typeface="Arial"/>
              </a:defRPr>
            </a:pPr>
            <a:r>
              <a:t>Typical spacing value: 20px 10px 10px 20px (top, right, bottom, left)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54"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pic>
        <p:nvPicPr>
          <p:cNvPr id="355" name="Content Placeholder 2" descr="Content Placeholder 2"/>
          <p:cNvPicPr>
            <a:picLocks noChangeAspect="1"/>
          </p:cNvPicPr>
          <p:nvPr/>
        </p:nvPicPr>
        <p:blipFill>
          <a:blip r:embed="rId3">
            <a:extLst/>
          </a:blip>
          <a:stretch>
            <a:fillRect/>
          </a:stretch>
        </p:blipFill>
        <p:spPr>
          <a:xfrm>
            <a:off x="457198" y="990600"/>
            <a:ext cx="8229601" cy="4266637"/>
          </a:xfrm>
          <a:prstGeom prst="rect">
            <a:avLst/>
          </a:prstGeom>
          <a:ln w="12700">
            <a:miter lim="400000"/>
          </a:ln>
        </p:spPr>
      </p:pic>
      <p:sp>
        <p:nvSpPr>
          <p:cNvPr id="356" name="TextBox 6"/>
          <p:cNvSpPr txBox="1"/>
          <p:nvPr/>
        </p:nvSpPr>
        <p:spPr>
          <a:xfrm>
            <a:off x="3657600" y="124824"/>
            <a:ext cx="5334000"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r">
              <a:defRPr b="1">
                <a:latin typeface="Arial"/>
                <a:ea typeface="Arial"/>
                <a:cs typeface="Arial"/>
                <a:sym typeface="Arial"/>
              </a:defRPr>
            </a:pPr>
            <a:r>
              <a:t>Suggested Time: </a:t>
            </a:r>
            <a:r>
              <a:rPr b="0"/>
              <a:t>10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itle 1"/>
          <p:cNvSpPr txBox="1">
            <a:spLocks noGrp="1"/>
          </p:cNvSpPr>
          <p:nvPr>
            <p:ph type="title"/>
          </p:nvPr>
        </p:nvSpPr>
        <p:spPr>
          <a:xfrm>
            <a:off x="304799" y="-1"/>
            <a:ext cx="5470528" cy="653856"/>
          </a:xfrm>
          <a:prstGeom prst="rect">
            <a:avLst/>
          </a:prstGeom>
        </p:spPr>
        <p:txBody>
          <a:bodyPr/>
          <a:lstStyle/>
          <a:p>
            <a:r>
              <a:t>Homework Assignment</a:t>
            </a:r>
          </a:p>
        </p:txBody>
      </p:sp>
      <p:sp>
        <p:nvSpPr>
          <p:cNvPr id="256" name="Shape 70"/>
          <p:cNvSpPr txBox="1"/>
          <p:nvPr/>
        </p:nvSpPr>
        <p:spPr>
          <a:xfrm>
            <a:off x="304799" y="762000"/>
            <a:ext cx="8740776" cy="391898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b="1">
                <a:latin typeface="Arial"/>
                <a:ea typeface="Arial"/>
                <a:cs typeface="Arial"/>
                <a:sym typeface="Arial"/>
              </a:defRPr>
            </a:pPr>
            <a:r>
              <a:rPr dirty="0"/>
              <a:t>Also, at this point everyone should have access to the class repository in Git</a:t>
            </a:r>
            <a:r>
              <a:rPr lang="en-US" dirty="0"/>
              <a:t>Lab</a:t>
            </a:r>
            <a:r>
              <a:rPr dirty="0"/>
              <a:t>.</a:t>
            </a:r>
            <a:br>
              <a:rPr dirty="0"/>
            </a:br>
            <a:br>
              <a:rPr dirty="0"/>
            </a:br>
            <a:r>
              <a:rPr lang="en-US" dirty="0">
                <a:hlinkClick r:id="rId2"/>
              </a:rPr>
              <a:t>https://cw.bootcampcontent.com/</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Homework Assignment #1 is </a:t>
            </a:r>
            <a:r>
              <a:rPr b="0" dirty="0"/>
              <a:t>Due: </a:t>
            </a:r>
            <a:endParaRPr sz="2400" dirty="0"/>
          </a:p>
          <a:p>
            <a:pPr defTabSz="685800">
              <a:spcBef>
                <a:spcPts val="500"/>
              </a:spcBef>
              <a:defRPr sz="2200">
                <a:latin typeface="Arial"/>
                <a:ea typeface="Arial"/>
                <a:cs typeface="Arial"/>
                <a:sym typeface="Arial"/>
              </a:defRPr>
            </a:pPr>
            <a:br>
              <a:rPr sz="2400" dirty="0"/>
            </a:br>
            <a:r>
              <a:rPr dirty="0"/>
              <a:t>	</a:t>
            </a:r>
            <a:r>
              <a:rPr b="1" u="sng" dirty="0"/>
              <a:t>MW Class – Wednesday (</a:t>
            </a:r>
            <a:r>
              <a:rPr lang="en-US" b="1" u="sng" dirty="0"/>
              <a:t>4/25/2018</a:t>
            </a:r>
            <a:r>
              <a:rPr b="1" u="sng" dirty="0"/>
              <a:t>)</a:t>
            </a:r>
            <a:endParaRPr sz="2400" dirty="0"/>
          </a:p>
          <a:p>
            <a:pPr defTabSz="685800">
              <a:spcBef>
                <a:spcPts val="500"/>
              </a:spcBef>
              <a:defRPr sz="2200" b="1">
                <a:latin typeface="Arial"/>
                <a:ea typeface="Arial"/>
                <a:cs typeface="Arial"/>
                <a:sym typeface="Arial"/>
              </a:defRPr>
            </a:pPr>
            <a:br>
              <a:rPr sz="2400" dirty="0"/>
            </a:br>
            <a:r>
              <a:rPr dirty="0"/>
              <a:t>	</a:t>
            </a:r>
            <a:r>
              <a:rPr u="sng" dirty="0"/>
              <a:t>TTH Class – Thursday </a:t>
            </a:r>
            <a:r>
              <a:rPr lang="en-US" u="sng" dirty="0"/>
              <a:t>(4/26/2018</a:t>
            </a:r>
            <a:r>
              <a:rPr u="sng" dirty="0"/>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Rectangle 2"/>
          <p:cNvSpPr/>
          <p:nvPr/>
        </p:nvSpPr>
        <p:spPr>
          <a:xfrm>
            <a:off x="-1" y="685800"/>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59"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
        <p:nvSpPr>
          <p:cNvPr id="360" name="Rectangle 6"/>
          <p:cNvSpPr txBox="1"/>
          <p:nvPr/>
        </p:nvSpPr>
        <p:spPr>
          <a:xfrm>
            <a:off x="76200" y="5170637"/>
            <a:ext cx="9067800"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2000" b="1" u="sng">
                <a:latin typeface="Arial"/>
                <a:ea typeface="Arial"/>
                <a:cs typeface="Arial"/>
                <a:sym typeface="Arial"/>
              </a:defRPr>
            </a:pPr>
            <a:r>
              <a:t>Answer</a:t>
            </a:r>
          </a:p>
          <a:p>
            <a:pPr algn="ctr">
              <a:defRPr sz="2000" b="1">
                <a:latin typeface="Arial"/>
                <a:ea typeface="Arial"/>
                <a:cs typeface="Arial"/>
                <a:sym typeface="Arial"/>
              </a:defRPr>
            </a:pPr>
            <a:r>
              <a:t>Width: </a:t>
            </a:r>
            <a:r>
              <a:rPr b="0"/>
              <a:t>474 px (no margin), 554 px (with margin)</a:t>
            </a:r>
          </a:p>
          <a:p>
            <a:pPr algn="ctr">
              <a:defRPr sz="2000" b="1">
                <a:latin typeface="Arial"/>
                <a:ea typeface="Arial"/>
                <a:cs typeface="Arial"/>
                <a:sym typeface="Arial"/>
              </a:defRPr>
            </a:pPr>
            <a:r>
              <a:t>Height: </a:t>
            </a:r>
            <a:r>
              <a:rPr b="0"/>
              <a:t>539 px (no margin), 569 px (with margin)</a:t>
            </a:r>
          </a:p>
        </p:txBody>
      </p:sp>
      <p:pic>
        <p:nvPicPr>
          <p:cNvPr id="361" name="Content Placeholder 2" descr="Content Placeholder 2"/>
          <p:cNvPicPr>
            <a:picLocks noChangeAspect="1"/>
          </p:cNvPicPr>
          <p:nvPr/>
        </p:nvPicPr>
        <p:blipFill>
          <a:blip r:embed="rId3">
            <a:extLst/>
          </a:blip>
          <a:stretch>
            <a:fillRect/>
          </a:stretch>
        </p:blipFill>
        <p:spPr>
          <a:xfrm>
            <a:off x="457198" y="990600"/>
            <a:ext cx="8229601" cy="42666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2"/>
          <p:cNvSpPr/>
          <p:nvPr/>
        </p:nvSpPr>
        <p:spPr>
          <a:xfrm>
            <a:off x="-1" y="679938"/>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64"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pic>
        <p:nvPicPr>
          <p:cNvPr id="365" name="Picture 1" descr="Picture 1"/>
          <p:cNvPicPr>
            <a:picLocks noChangeAspect="1"/>
          </p:cNvPicPr>
          <p:nvPr/>
        </p:nvPicPr>
        <p:blipFill>
          <a:blip r:embed="rId3">
            <a:extLst/>
          </a:blip>
          <a:srcRect l="5469" t="6301" r="4291" b="2470"/>
          <a:stretch>
            <a:fillRect/>
          </a:stretch>
        </p:blipFill>
        <p:spPr>
          <a:xfrm>
            <a:off x="1828800" y="787983"/>
            <a:ext cx="5562601" cy="4382655"/>
          </a:xfrm>
          <a:prstGeom prst="rect">
            <a:avLst/>
          </a:prstGeom>
          <a:ln w="12700">
            <a:miter lim="400000"/>
          </a:ln>
        </p:spPr>
      </p:pic>
      <p:sp>
        <p:nvSpPr>
          <p:cNvPr id="366" name="Rectangle 7"/>
          <p:cNvSpPr txBox="1"/>
          <p:nvPr/>
        </p:nvSpPr>
        <p:spPr>
          <a:xfrm>
            <a:off x="76200" y="5170637"/>
            <a:ext cx="9067800"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2000" b="1" u="sng">
                <a:latin typeface="Arial"/>
                <a:ea typeface="Arial"/>
                <a:cs typeface="Arial"/>
                <a:sym typeface="Arial"/>
              </a:defRPr>
            </a:pPr>
            <a:r>
              <a:t>Answer</a:t>
            </a:r>
          </a:p>
          <a:p>
            <a:pPr algn="ctr">
              <a:defRPr sz="2000" b="1">
                <a:latin typeface="Arial"/>
                <a:ea typeface="Arial"/>
                <a:cs typeface="Arial"/>
                <a:sym typeface="Arial"/>
              </a:defRPr>
            </a:pPr>
            <a:r>
              <a:t>Width: </a:t>
            </a:r>
            <a:r>
              <a:rPr b="0"/>
              <a:t>474 px (no margin), 554 px (with margin)</a:t>
            </a:r>
          </a:p>
          <a:p>
            <a:pPr algn="ctr">
              <a:defRPr sz="2000" b="1">
                <a:latin typeface="Arial"/>
                <a:ea typeface="Arial"/>
                <a:cs typeface="Arial"/>
                <a:sym typeface="Arial"/>
              </a:defRPr>
            </a:pPr>
            <a:r>
              <a:t>Height: </a:t>
            </a:r>
            <a:r>
              <a:rPr b="0"/>
              <a:t>539 px (no margin), 569 px (with margin)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itle 1"/>
          <p:cNvSpPr txBox="1">
            <a:spLocks noGrp="1"/>
          </p:cNvSpPr>
          <p:nvPr>
            <p:ph type="title"/>
          </p:nvPr>
        </p:nvSpPr>
        <p:spPr>
          <a:xfrm>
            <a:off x="390606" y="2953542"/>
            <a:ext cx="8229601" cy="871859"/>
          </a:xfrm>
          <a:prstGeom prst="rect">
            <a:avLst/>
          </a:prstGeom>
        </p:spPr>
        <p:txBody>
          <a:bodyPr/>
          <a:lstStyle/>
          <a:p>
            <a:r>
              <a:t>We Be Floatin’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Take a Facebook Break…</a:t>
            </a:r>
          </a:p>
        </p:txBody>
      </p:sp>
      <p:sp>
        <p:nvSpPr>
          <p:cNvPr id="371" name="Shape 70"/>
          <p:cNvSpPr txBox="1"/>
          <p:nvPr/>
        </p:nvSpPr>
        <p:spPr>
          <a:xfrm>
            <a:off x="-5871" y="783752"/>
            <a:ext cx="9149872" cy="704953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algn="ctr" defTabSz="685800">
              <a:spcBef>
                <a:spcPts val="600"/>
              </a:spcBef>
              <a:defRPr sz="2800" b="1" u="sng">
                <a:latin typeface="Arial"/>
                <a:ea typeface="Arial"/>
                <a:cs typeface="Arial"/>
                <a:sym typeface="Arial"/>
              </a:defRPr>
            </a:pPr>
            <a:r>
              <a:t>Warning!</a:t>
            </a:r>
            <a:endParaRPr sz="2400"/>
          </a:p>
          <a:p>
            <a:pPr algn="ctr" defTabSz="685800">
              <a:spcBef>
                <a:spcPts val="500"/>
              </a:spcBef>
              <a:defRPr sz="2400">
                <a:latin typeface="Arial"/>
                <a:ea typeface="Arial"/>
                <a:cs typeface="Arial"/>
                <a:sym typeface="Arial"/>
              </a:defRPr>
            </a:pPr>
            <a:r>
              <a:t>These next topics are fairly “tricky”… </a:t>
            </a:r>
            <a:r>
              <a:rPr b="1"/>
              <a:t>but VERY IMPORTANT.</a:t>
            </a:r>
          </a:p>
          <a:p>
            <a:pPr algn="ctr" defTabSz="685800">
              <a:spcBef>
                <a:spcPts val="500"/>
              </a:spcBef>
              <a:defRPr sz="2800" b="1">
                <a:latin typeface="Arial"/>
                <a:ea typeface="Arial"/>
                <a:cs typeface="Arial"/>
                <a:sym typeface="Arial"/>
              </a:defRPr>
            </a:pPr>
            <a:endParaRPr b="1"/>
          </a:p>
          <a:p>
            <a:pPr algn="ctr" defTabSz="685800">
              <a:spcBef>
                <a:spcPts val="500"/>
              </a:spcBef>
              <a:defRPr sz="2800" b="1">
                <a:latin typeface="Arial"/>
                <a:ea typeface="Arial"/>
                <a:cs typeface="Arial"/>
                <a:sym typeface="Arial"/>
              </a:defRPr>
            </a:pPr>
            <a:endParaRPr b="1"/>
          </a:p>
          <a:p>
            <a:pPr algn="ctr" defTabSz="685800">
              <a:spcBef>
                <a:spcPts val="500"/>
              </a:spcBef>
              <a:defRPr sz="2800" b="1">
                <a:latin typeface="Arial"/>
                <a:ea typeface="Arial"/>
                <a:cs typeface="Arial"/>
                <a:sym typeface="Arial"/>
              </a:defRPr>
            </a:pPr>
            <a:endParaRPr b="1"/>
          </a:p>
          <a:p>
            <a:pPr algn="ctr" defTabSz="685800">
              <a:spcBef>
                <a:spcPts val="500"/>
              </a:spcBef>
              <a:defRPr sz="2800" b="1">
                <a:latin typeface="Arial"/>
                <a:ea typeface="Arial"/>
                <a:cs typeface="Arial"/>
                <a:sym typeface="Arial"/>
              </a:defRPr>
            </a:pPr>
            <a:endParaRPr b="1"/>
          </a:p>
          <a:p>
            <a:pPr algn="ctr" defTabSz="685800">
              <a:spcBef>
                <a:spcPts val="500"/>
              </a:spcBef>
              <a:defRPr sz="2800" b="1">
                <a:latin typeface="Arial"/>
                <a:ea typeface="Arial"/>
                <a:cs typeface="Arial"/>
                <a:sym typeface="Arial"/>
              </a:defRPr>
            </a:pPr>
            <a:endParaRPr b="1"/>
          </a:p>
          <a:p>
            <a:pPr algn="ctr" defTabSz="685800">
              <a:spcBef>
                <a:spcPts val="500"/>
              </a:spcBef>
              <a:defRPr sz="2800" b="1">
                <a:latin typeface="Arial"/>
                <a:ea typeface="Arial"/>
                <a:cs typeface="Arial"/>
                <a:sym typeface="Arial"/>
              </a:defRPr>
            </a:pPr>
            <a:endParaRPr b="1"/>
          </a:p>
          <a:p>
            <a:pPr algn="ctr" defTabSz="685800">
              <a:spcBef>
                <a:spcPts val="500"/>
              </a:spcBef>
              <a:defRPr sz="2800" b="1">
                <a:latin typeface="Arial"/>
                <a:ea typeface="Arial"/>
                <a:cs typeface="Arial"/>
                <a:sym typeface="Arial"/>
              </a:defRPr>
            </a:pPr>
            <a:endParaRPr b="1"/>
          </a:p>
          <a:p>
            <a:pPr algn="ctr" defTabSz="685800">
              <a:spcBef>
                <a:spcPts val="500"/>
              </a:spcBef>
              <a:defRPr sz="1400">
                <a:latin typeface="Arial"/>
                <a:ea typeface="Arial"/>
                <a:cs typeface="Arial"/>
                <a:sym typeface="Arial"/>
              </a:defRPr>
            </a:pPr>
            <a:endParaRPr b="1"/>
          </a:p>
          <a:p>
            <a:pPr algn="ctr" defTabSz="685800">
              <a:spcBef>
                <a:spcPts val="600"/>
              </a:spcBef>
              <a:defRPr sz="2800">
                <a:latin typeface="Arial"/>
                <a:ea typeface="Arial"/>
                <a:cs typeface="Arial"/>
                <a:sym typeface="Arial"/>
              </a:defRPr>
            </a:pPr>
            <a:r>
              <a:t>Time to channel that inner genius.</a:t>
            </a:r>
            <a:r>
              <a:rPr b="1"/>
              <a:t> </a:t>
            </a:r>
            <a:endParaRPr sz="2400"/>
          </a:p>
          <a:p>
            <a:pPr algn="ctr" defTabSz="685800">
              <a:spcBef>
                <a:spcPts val="500"/>
              </a:spcBef>
              <a:defRPr sz="2800" b="1">
                <a:latin typeface="Arial"/>
                <a:ea typeface="Arial"/>
                <a:cs typeface="Arial"/>
                <a:sym typeface="Arial"/>
              </a:defRPr>
            </a:pPr>
            <a:endParaRPr sz="2400"/>
          </a:p>
          <a:p>
            <a:pPr algn="ctr" defTabSz="685800">
              <a:spcBef>
                <a:spcPts val="500"/>
              </a:spcBef>
              <a:defRPr sz="2800" b="1">
                <a:latin typeface="Arial"/>
                <a:ea typeface="Arial"/>
                <a:cs typeface="Arial"/>
                <a:sym typeface="Arial"/>
              </a:defRPr>
            </a:pPr>
            <a:endParaRPr sz="2400"/>
          </a:p>
          <a:p>
            <a:pPr algn="ctr" defTabSz="685800">
              <a:spcBef>
                <a:spcPts val="500"/>
              </a:spcBef>
              <a:defRPr sz="2800" b="1">
                <a:latin typeface="Arial"/>
                <a:ea typeface="Arial"/>
                <a:cs typeface="Arial"/>
                <a:sym typeface="Arial"/>
              </a:defRPr>
            </a:pPr>
            <a:endParaRPr sz="2400"/>
          </a:p>
        </p:txBody>
      </p:sp>
      <p:pic>
        <p:nvPicPr>
          <p:cNvPr id="372" name="Picture 1" descr="Picture 1"/>
          <p:cNvPicPr>
            <a:picLocks noChangeAspect="1"/>
          </p:cNvPicPr>
          <p:nvPr/>
        </p:nvPicPr>
        <p:blipFill>
          <a:blip r:embed="rId2">
            <a:extLst/>
          </a:blip>
          <a:stretch>
            <a:fillRect/>
          </a:stretch>
        </p:blipFill>
        <p:spPr>
          <a:xfrm>
            <a:off x="1371600" y="2057400"/>
            <a:ext cx="6430027" cy="33528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The Concept of “Flow”</a:t>
            </a:r>
          </a:p>
        </p:txBody>
      </p:sp>
      <p:pic>
        <p:nvPicPr>
          <p:cNvPr id="375" name="Picture 2" descr="Picture 2"/>
          <p:cNvPicPr>
            <a:picLocks noChangeAspect="1"/>
          </p:cNvPicPr>
          <p:nvPr/>
        </p:nvPicPr>
        <p:blipFill>
          <a:blip r:embed="rId3">
            <a:extLst/>
          </a:blip>
          <a:stretch>
            <a:fillRect/>
          </a:stretch>
        </p:blipFill>
        <p:spPr>
          <a:xfrm>
            <a:off x="914400" y="726345"/>
            <a:ext cx="7386508" cy="3693256"/>
          </a:xfrm>
          <a:prstGeom prst="rect">
            <a:avLst/>
          </a:prstGeom>
          <a:ln w="12700">
            <a:miter lim="400000"/>
          </a:ln>
        </p:spPr>
      </p:pic>
      <p:sp>
        <p:nvSpPr>
          <p:cNvPr id="376" name="Shape 70"/>
          <p:cNvSpPr txBox="1"/>
          <p:nvPr/>
        </p:nvSpPr>
        <p:spPr>
          <a:xfrm>
            <a:off x="304799" y="4419600"/>
            <a:ext cx="8610601" cy="196491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a:latin typeface="Arial"/>
                <a:ea typeface="Arial"/>
                <a:cs typeface="Arial"/>
                <a:sym typeface="Arial"/>
              </a:defRPr>
            </a:pPr>
            <a:r>
              <a:t>By default, every HTML element displayed in the browser is governed by a concept called </a:t>
            </a:r>
            <a:r>
              <a:rPr b="1"/>
              <a:t>flow.</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This means that HTML elements force their adjacent elements to </a:t>
            </a:r>
            <a:r>
              <a:rPr b="1"/>
              <a:t>flow around</a:t>
            </a:r>
            <a:r>
              <a:t> </a:t>
            </a:r>
            <a:r>
              <a:rPr b="1"/>
              <a:t>them</a:t>
            </a:r>
            <a:r>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Flow Analogy to MS Word</a:t>
            </a:r>
          </a:p>
        </p:txBody>
      </p:sp>
      <p:sp>
        <p:nvSpPr>
          <p:cNvPr id="379" name="Shape 70"/>
          <p:cNvSpPr txBox="1"/>
          <p:nvPr/>
        </p:nvSpPr>
        <p:spPr>
          <a:xfrm>
            <a:off x="5715000" y="1118620"/>
            <a:ext cx="3200400" cy="394611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a:latin typeface="Arial"/>
                <a:ea typeface="Arial"/>
                <a:cs typeface="Arial"/>
                <a:sym typeface="Arial"/>
              </a:defRPr>
            </a:pPr>
            <a:r>
              <a:t>This concept of “flow” is very similar to the </a:t>
            </a:r>
            <a:r>
              <a:rPr b="1"/>
              <a:t>wrap-text options </a:t>
            </a:r>
            <a:r>
              <a:t>you may be familiar with in Microsoft Word. </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Just as in MS Word, you can have images in-line with text, on-top of text, etc.</a:t>
            </a:r>
          </a:p>
        </p:txBody>
      </p:sp>
      <p:pic>
        <p:nvPicPr>
          <p:cNvPr id="380" name="Picture 2" descr="Picture 2"/>
          <p:cNvPicPr>
            <a:picLocks noChangeAspect="1"/>
          </p:cNvPicPr>
          <p:nvPr/>
        </p:nvPicPr>
        <p:blipFill>
          <a:blip r:embed="rId3">
            <a:extLst/>
          </a:blip>
          <a:stretch>
            <a:fillRect/>
          </a:stretch>
        </p:blipFill>
        <p:spPr>
          <a:xfrm>
            <a:off x="371475" y="1118619"/>
            <a:ext cx="5124450" cy="463867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Block Elements </a:t>
            </a:r>
          </a:p>
        </p:txBody>
      </p:sp>
      <p:sp>
        <p:nvSpPr>
          <p:cNvPr id="383" name="Shape 70"/>
          <p:cNvSpPr txBox="1"/>
          <p:nvPr/>
        </p:nvSpPr>
        <p:spPr>
          <a:xfrm>
            <a:off x="304799" y="4419600"/>
            <a:ext cx="8610601" cy="176915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sz="2000">
                <a:latin typeface="Arial"/>
                <a:ea typeface="Arial"/>
                <a:cs typeface="Arial"/>
                <a:sym typeface="Arial"/>
              </a:defRPr>
            </a:pPr>
            <a:r>
              <a:t>By default, web clients render many HTML elements as </a:t>
            </a:r>
            <a:r>
              <a:rPr b="1"/>
              <a:t>block elements. </a:t>
            </a:r>
            <a:r>
              <a:t>Paragraphs, headers, divs and more receive this treatment.</a:t>
            </a:r>
            <a:endParaRPr b="1"/>
          </a:p>
          <a:p>
            <a:pPr marL="257175" indent="-257175" defTabSz="685800">
              <a:spcBef>
                <a:spcPts val="500"/>
              </a:spcBef>
              <a:buSzPct val="100000"/>
              <a:buFont typeface="Arial"/>
              <a:buChar char="•"/>
              <a:defRPr sz="2000" b="1">
                <a:latin typeface="Arial"/>
                <a:ea typeface="Arial"/>
                <a:cs typeface="Arial"/>
                <a:sym typeface="Arial"/>
              </a:defRPr>
            </a:pPr>
            <a:endParaRPr b="1"/>
          </a:p>
          <a:p>
            <a:pPr marL="257175" indent="-257175" defTabSz="685800">
              <a:spcBef>
                <a:spcPts val="400"/>
              </a:spcBef>
              <a:buSzPct val="100000"/>
              <a:buFont typeface="Arial"/>
              <a:buChar char="•"/>
              <a:defRPr sz="2000">
                <a:latin typeface="Arial"/>
                <a:ea typeface="Arial"/>
                <a:cs typeface="Arial"/>
                <a:sym typeface="Arial"/>
              </a:defRPr>
            </a:pPr>
            <a:r>
              <a:t>A block element will take up an entire line of space—unless you intervene with CSS properties.</a:t>
            </a:r>
          </a:p>
        </p:txBody>
      </p:sp>
      <p:pic>
        <p:nvPicPr>
          <p:cNvPr id="384" name="Picture 4" descr="Picture 4"/>
          <p:cNvPicPr>
            <a:picLocks noChangeAspect="1"/>
          </p:cNvPicPr>
          <p:nvPr/>
        </p:nvPicPr>
        <p:blipFill>
          <a:blip r:embed="rId3">
            <a:extLst/>
          </a:blip>
          <a:srcRect r="48628"/>
          <a:stretch>
            <a:fillRect/>
          </a:stretch>
        </p:blipFill>
        <p:spPr>
          <a:xfrm>
            <a:off x="304800" y="703120"/>
            <a:ext cx="3810000" cy="37565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Rectangle 4"/>
          <p:cNvSpPr txBox="1"/>
          <p:nvPr/>
        </p:nvSpPr>
        <p:spPr>
          <a:xfrm>
            <a:off x="304800" y="98052"/>
            <a:ext cx="69342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Block Elements vs. Inline Elements </a:t>
            </a:r>
          </a:p>
        </p:txBody>
      </p:sp>
      <p:sp>
        <p:nvSpPr>
          <p:cNvPr id="387" name="Shape 70"/>
          <p:cNvSpPr txBox="1"/>
          <p:nvPr/>
        </p:nvSpPr>
        <p:spPr>
          <a:xfrm>
            <a:off x="304799" y="4419600"/>
            <a:ext cx="8610601" cy="163471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a:latin typeface="Arial"/>
                <a:ea typeface="Arial"/>
                <a:cs typeface="Arial"/>
                <a:sym typeface="Arial"/>
              </a:defRPr>
            </a:pPr>
            <a:r>
              <a:rPr dirty="0"/>
              <a:t>Now </a:t>
            </a:r>
            <a:r>
              <a:rPr lang="en-US" dirty="0"/>
              <a:t>contrast</a:t>
            </a:r>
            <a:r>
              <a:rPr dirty="0"/>
              <a:t> the block elements with </a:t>
            </a:r>
            <a:r>
              <a:rPr b="1" dirty="0"/>
              <a:t>inline elements</a:t>
            </a:r>
            <a:r>
              <a:rPr dirty="0"/>
              <a:t>.</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By using </a:t>
            </a:r>
            <a:r>
              <a:rPr b="1" dirty="0"/>
              <a:t>float CSS </a:t>
            </a:r>
            <a:r>
              <a:rPr dirty="0"/>
              <a:t>properties, we can command our website to display multiple HTML elements adjacently. </a:t>
            </a:r>
          </a:p>
        </p:txBody>
      </p:sp>
      <p:pic>
        <p:nvPicPr>
          <p:cNvPr id="388" name="Picture 4" descr="Picture 4"/>
          <p:cNvPicPr>
            <a:picLocks noChangeAspect="1"/>
          </p:cNvPicPr>
          <p:nvPr/>
        </p:nvPicPr>
        <p:blipFill>
          <a:blip r:embed="rId3">
            <a:extLst/>
          </a:blip>
          <a:stretch>
            <a:fillRect/>
          </a:stretch>
        </p:blipFill>
        <p:spPr>
          <a:xfrm>
            <a:off x="304874" y="703120"/>
            <a:ext cx="7416420" cy="37565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Rectangle 10"/>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Floating</a:t>
            </a:r>
          </a:p>
        </p:txBody>
      </p:sp>
      <p:sp>
        <p:nvSpPr>
          <p:cNvPr id="391" name="Shape 70"/>
          <p:cNvSpPr txBox="1"/>
          <p:nvPr/>
        </p:nvSpPr>
        <p:spPr>
          <a:xfrm>
            <a:off x="304799" y="4711856"/>
            <a:ext cx="8610601" cy="163471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a:latin typeface="Arial"/>
                <a:ea typeface="Arial"/>
                <a:cs typeface="Arial"/>
                <a:sym typeface="Arial"/>
              </a:defRPr>
            </a:pPr>
            <a:r>
              <a:rPr dirty="0"/>
              <a:t>To transform these block elements into inline elements, we use a CSS property called </a:t>
            </a:r>
            <a:r>
              <a:rPr b="1" dirty="0"/>
              <a:t>float. </a:t>
            </a:r>
            <a:endParaRPr sz="2400" dirty="0"/>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Floats are </a:t>
            </a:r>
            <a:r>
              <a:rPr b="1" u="sng" dirty="0"/>
              <a:t>necessary</a:t>
            </a:r>
            <a:r>
              <a:rPr dirty="0"/>
              <a:t> for building web layouts.</a:t>
            </a:r>
          </a:p>
        </p:txBody>
      </p:sp>
      <p:pic>
        <p:nvPicPr>
          <p:cNvPr id="392" name="Picture 4" descr="Picture 4"/>
          <p:cNvPicPr>
            <a:picLocks noChangeAspect="1"/>
          </p:cNvPicPr>
          <p:nvPr/>
        </p:nvPicPr>
        <p:blipFill>
          <a:blip r:embed="rId3">
            <a:extLst/>
          </a:blip>
          <a:srcRect l="15921" r="19179"/>
          <a:stretch>
            <a:fillRect/>
          </a:stretch>
        </p:blipFill>
        <p:spPr>
          <a:xfrm>
            <a:off x="-1" y="747991"/>
            <a:ext cx="5715001" cy="3900209"/>
          </a:xfrm>
          <a:prstGeom prst="rect">
            <a:avLst/>
          </a:prstGeom>
          <a:ln w="12700">
            <a:miter lim="400000"/>
          </a:ln>
        </p:spPr>
      </p:pic>
      <p:pic>
        <p:nvPicPr>
          <p:cNvPr id="393" name="Picture 13" descr="Picture 13"/>
          <p:cNvPicPr>
            <a:picLocks noChangeAspect="1"/>
          </p:cNvPicPr>
          <p:nvPr/>
        </p:nvPicPr>
        <p:blipFill>
          <a:blip r:embed="rId4">
            <a:extLst/>
          </a:blip>
          <a:srcRect b="70232"/>
          <a:stretch>
            <a:fillRect/>
          </a:stretch>
        </p:blipFill>
        <p:spPr>
          <a:xfrm>
            <a:off x="5867400" y="1239085"/>
            <a:ext cx="2896043" cy="669931"/>
          </a:xfrm>
          <a:prstGeom prst="rect">
            <a:avLst/>
          </a:prstGeom>
          <a:ln w="12700">
            <a:miter lim="400000"/>
          </a:ln>
        </p:spPr>
      </p:pic>
      <p:pic>
        <p:nvPicPr>
          <p:cNvPr id="394" name="Picture 1" descr="Picture 1"/>
          <p:cNvPicPr>
            <a:picLocks noChangeAspect="1"/>
          </p:cNvPicPr>
          <p:nvPr/>
        </p:nvPicPr>
        <p:blipFill>
          <a:blip r:embed="rId5">
            <a:extLst/>
          </a:blip>
          <a:stretch>
            <a:fillRect/>
          </a:stretch>
        </p:blipFill>
        <p:spPr>
          <a:xfrm>
            <a:off x="5867400" y="1905000"/>
            <a:ext cx="2896043" cy="22401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Clearing the Float</a:t>
            </a:r>
          </a:p>
        </p:txBody>
      </p:sp>
      <p:pic>
        <p:nvPicPr>
          <p:cNvPr id="397" name="Picture 3" descr="Picture 3"/>
          <p:cNvPicPr>
            <a:picLocks noChangeAspect="1"/>
          </p:cNvPicPr>
          <p:nvPr/>
        </p:nvPicPr>
        <p:blipFill>
          <a:blip r:embed="rId3">
            <a:extLst/>
          </a:blip>
          <a:stretch>
            <a:fillRect/>
          </a:stretch>
        </p:blipFill>
        <p:spPr>
          <a:xfrm>
            <a:off x="304800" y="990600"/>
            <a:ext cx="8660619" cy="2819400"/>
          </a:xfrm>
          <a:prstGeom prst="rect">
            <a:avLst/>
          </a:prstGeom>
          <a:ln w="12700">
            <a:miter lim="400000"/>
          </a:ln>
        </p:spPr>
      </p:pic>
      <p:sp>
        <p:nvSpPr>
          <p:cNvPr id="398" name="Shape 70"/>
          <p:cNvSpPr txBox="1"/>
          <p:nvPr/>
        </p:nvSpPr>
        <p:spPr>
          <a:xfrm>
            <a:off x="304799" y="4711856"/>
            <a:ext cx="8610601" cy="1231366"/>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b="1">
                <a:latin typeface="Arial"/>
                <a:ea typeface="Arial"/>
                <a:cs typeface="Arial"/>
                <a:sym typeface="Arial"/>
              </a:defRPr>
            </a:pPr>
            <a:r>
              <a:t>Floats often get in the way of our layouts</a:t>
            </a:r>
            <a:r>
              <a:rPr b="0"/>
              <a:t>. </a:t>
            </a:r>
            <a:endParaRPr sz="2400"/>
          </a:p>
          <a:p>
            <a:pPr marL="257175" indent="-257175" defTabSz="685800">
              <a:spcBef>
                <a:spcPts val="500"/>
              </a:spcBef>
              <a:buSzPct val="100000"/>
              <a:buFont typeface="Arial"/>
              <a:buChar char="•"/>
              <a:defRPr sz="2200">
                <a:latin typeface="Arial"/>
                <a:ea typeface="Arial"/>
                <a:cs typeface="Arial"/>
                <a:sym typeface="Arial"/>
              </a:defRPr>
            </a:pPr>
            <a:r>
              <a:t>Sometimes we don’t want to give each element the “inline” treatment.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itle 1"/>
          <p:cNvSpPr txBox="1">
            <a:spLocks noGrp="1"/>
          </p:cNvSpPr>
          <p:nvPr>
            <p:ph type="title"/>
          </p:nvPr>
        </p:nvSpPr>
        <p:spPr>
          <a:xfrm>
            <a:off x="304799" y="-1"/>
            <a:ext cx="5470528" cy="653856"/>
          </a:xfrm>
          <a:prstGeom prst="rect">
            <a:avLst/>
          </a:prstGeom>
        </p:spPr>
        <p:txBody>
          <a:bodyPr/>
          <a:lstStyle/>
          <a:p>
            <a:r>
              <a:t>Homework Assignment</a:t>
            </a:r>
          </a:p>
        </p:txBody>
      </p:sp>
      <p:sp>
        <p:nvSpPr>
          <p:cNvPr id="259" name="Shape 70"/>
          <p:cNvSpPr txBox="1"/>
          <p:nvPr/>
        </p:nvSpPr>
        <p:spPr>
          <a:xfrm>
            <a:off x="304799" y="761998"/>
            <a:ext cx="8740776" cy="472433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b="1">
                <a:latin typeface="Arial"/>
                <a:ea typeface="Arial"/>
                <a:cs typeface="Arial"/>
                <a:sym typeface="Arial"/>
              </a:defRPr>
            </a:pPr>
            <a:r>
              <a:rPr dirty="0"/>
              <a:t>Really, work hard on this assignment! </a:t>
            </a:r>
            <a:r>
              <a:rPr b="0" dirty="0"/>
              <a:t>This assignment introduces you to fundamental concepts that we’ll be building the entire course-long.</a:t>
            </a:r>
            <a:endParaRPr sz="2400" dirty="0"/>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Review In Class Material, </a:t>
            </a:r>
            <a:r>
              <a:rPr i="1" dirty="0"/>
              <a:t>especially</a:t>
            </a:r>
            <a:r>
              <a:rPr dirty="0"/>
              <a:t> Exercises:</a:t>
            </a:r>
            <a:br>
              <a:rPr dirty="0"/>
            </a:br>
            <a:r>
              <a:rPr lang="en-US" b="0" dirty="0"/>
              <a:t>See GitLab</a:t>
            </a:r>
            <a:endParaRPr sz="2400" dirty="0"/>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Work with your peers! </a:t>
            </a:r>
            <a:r>
              <a:rPr b="0" dirty="0"/>
              <a:t>It’s much better than screaming at your computer alone.</a:t>
            </a:r>
            <a:endParaRPr sz="2400" dirty="0"/>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Ask Questions on Slack! </a:t>
            </a:r>
            <a:r>
              <a:rPr b="0" dirty="0"/>
              <a:t>Your peers, TAs, and Instructors are all here to help when they can.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Rectangle 6"/>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Clearfix Hack</a:t>
            </a:r>
          </a:p>
        </p:txBody>
      </p:sp>
      <p:sp>
        <p:nvSpPr>
          <p:cNvPr id="401" name="Shape 70"/>
          <p:cNvSpPr txBox="1"/>
          <p:nvPr/>
        </p:nvSpPr>
        <p:spPr>
          <a:xfrm>
            <a:off x="304799" y="5094928"/>
            <a:ext cx="8610601" cy="8341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marL="257175" indent="-257175" defTabSz="685800">
              <a:spcBef>
                <a:spcPts val="500"/>
              </a:spcBef>
              <a:buSzPct val="100000"/>
              <a:buFont typeface="Arial"/>
              <a:buChar char="•"/>
              <a:defRPr sz="2200">
                <a:latin typeface="Arial"/>
                <a:ea typeface="Arial"/>
                <a:cs typeface="Arial"/>
                <a:sym typeface="Arial"/>
              </a:defRPr>
            </a:lvl1pPr>
          </a:lstStyle>
          <a:p>
            <a:r>
              <a:t>Sometimes when elements don’t match up in size, we get situations like the above… </a:t>
            </a:r>
          </a:p>
        </p:txBody>
      </p:sp>
      <p:pic>
        <p:nvPicPr>
          <p:cNvPr id="402" name="Picture 8" descr="Picture 8"/>
          <p:cNvPicPr>
            <a:picLocks noChangeAspect="1"/>
          </p:cNvPicPr>
          <p:nvPr/>
        </p:nvPicPr>
        <p:blipFill>
          <a:blip r:embed="rId3">
            <a:extLst/>
          </a:blip>
          <a:stretch>
            <a:fillRect/>
          </a:stretch>
        </p:blipFill>
        <p:spPr>
          <a:xfrm>
            <a:off x="273413" y="732749"/>
            <a:ext cx="8450610" cy="41440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Rectangle 6"/>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Clearfix Hack</a:t>
            </a:r>
          </a:p>
        </p:txBody>
      </p:sp>
      <p:sp>
        <p:nvSpPr>
          <p:cNvPr id="405" name="Shape 70"/>
          <p:cNvSpPr txBox="1"/>
          <p:nvPr/>
        </p:nvSpPr>
        <p:spPr>
          <a:xfrm>
            <a:off x="420310" y="4824607"/>
            <a:ext cx="8190290" cy="50391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marL="257175" indent="-257175" defTabSz="685800">
              <a:spcBef>
                <a:spcPts val="500"/>
              </a:spcBef>
              <a:buSzPct val="100000"/>
              <a:buFont typeface="Arial"/>
              <a:buChar char="•"/>
              <a:defRPr sz="2200">
                <a:latin typeface="Arial"/>
                <a:ea typeface="Arial"/>
                <a:cs typeface="Arial"/>
                <a:sym typeface="Arial"/>
              </a:defRPr>
            </a:lvl1pPr>
          </a:lstStyle>
          <a:p>
            <a:r>
              <a:t>We can get around this by using “the clearfix hack.” </a:t>
            </a:r>
          </a:p>
        </p:txBody>
      </p:sp>
      <p:pic>
        <p:nvPicPr>
          <p:cNvPr id="406" name="Picture 8" descr="Picture 8"/>
          <p:cNvPicPr>
            <a:picLocks noChangeAspect="1"/>
          </p:cNvPicPr>
          <p:nvPr/>
        </p:nvPicPr>
        <p:blipFill>
          <a:blip r:embed="rId3">
            <a:extLst/>
          </a:blip>
          <a:stretch>
            <a:fillRect/>
          </a:stretch>
        </p:blipFill>
        <p:spPr>
          <a:xfrm>
            <a:off x="304800" y="802223"/>
            <a:ext cx="8374137" cy="40440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Rectangle 6"/>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Clearfix Hack</a:t>
            </a:r>
          </a:p>
        </p:txBody>
      </p:sp>
      <p:sp>
        <p:nvSpPr>
          <p:cNvPr id="409" name="Shape 70"/>
          <p:cNvSpPr txBox="1"/>
          <p:nvPr/>
        </p:nvSpPr>
        <p:spPr>
          <a:xfrm>
            <a:off x="152398" y="3733800"/>
            <a:ext cx="8610601" cy="188345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b="1">
                <a:latin typeface="Arial"/>
                <a:ea typeface="Arial"/>
                <a:cs typeface="Arial"/>
                <a:sym typeface="Arial"/>
              </a:defRPr>
            </a:pPr>
            <a:r>
              <a:t>::after </a:t>
            </a:r>
            <a:r>
              <a:rPr b="0"/>
              <a:t>is what we call a pseudo-element. We use it to style specific parts of an element.</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This will add an HTML element, hidden from view, after the content of the </a:t>
            </a:r>
            <a:r>
              <a:rPr b="1"/>
              <a:t>“.clearfix”</a:t>
            </a:r>
            <a:r>
              <a:t> element. This clears the float. </a:t>
            </a:r>
          </a:p>
        </p:txBody>
      </p:sp>
      <p:pic>
        <p:nvPicPr>
          <p:cNvPr id="410" name="Picture 1" descr="Picture 1"/>
          <p:cNvPicPr>
            <a:picLocks noChangeAspect="1"/>
          </p:cNvPicPr>
          <p:nvPr/>
        </p:nvPicPr>
        <p:blipFill>
          <a:blip r:embed="rId3">
            <a:extLst/>
          </a:blip>
          <a:stretch>
            <a:fillRect/>
          </a:stretch>
        </p:blipFill>
        <p:spPr>
          <a:xfrm>
            <a:off x="1898648" y="953360"/>
            <a:ext cx="3771901" cy="2362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Quick Demo!</a:t>
            </a:r>
          </a:p>
        </p:txBody>
      </p:sp>
      <p:sp>
        <p:nvSpPr>
          <p:cNvPr id="413" name="Straight Connector 10"/>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414" name="Picture 1" descr="Picture 1"/>
          <p:cNvPicPr>
            <a:picLocks noChangeAspect="1"/>
          </p:cNvPicPr>
          <p:nvPr/>
        </p:nvPicPr>
        <p:blipFill>
          <a:blip r:embed="rId3">
            <a:extLst/>
          </a:blip>
          <a:stretch>
            <a:fillRect/>
          </a:stretch>
        </p:blipFill>
        <p:spPr>
          <a:xfrm>
            <a:off x="2057400" y="838200"/>
            <a:ext cx="5402504" cy="54102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Quick Demo!</a:t>
            </a:r>
          </a:p>
        </p:txBody>
      </p:sp>
      <p:sp>
        <p:nvSpPr>
          <p:cNvPr id="417" name="Straight Connector 10"/>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418" name="Picture 2" descr="Picture 2"/>
          <p:cNvPicPr>
            <a:picLocks noChangeAspect="1"/>
          </p:cNvPicPr>
          <p:nvPr/>
        </p:nvPicPr>
        <p:blipFill>
          <a:blip r:embed="rId3">
            <a:extLst/>
          </a:blip>
          <a:stretch>
            <a:fillRect/>
          </a:stretch>
        </p:blipFill>
        <p:spPr>
          <a:xfrm>
            <a:off x="9525" y="747991"/>
            <a:ext cx="9134475" cy="350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xfrm>
            <a:off x="304799" y="-1"/>
            <a:ext cx="5470528" cy="653856"/>
          </a:xfrm>
          <a:prstGeom prst="rect">
            <a:avLst/>
          </a:prstGeom>
        </p:spPr>
        <p:txBody>
          <a:bodyPr/>
          <a:lstStyle/>
          <a:p>
            <a:r>
              <a:t>Quick Demo</a:t>
            </a:r>
          </a:p>
        </p:txBody>
      </p:sp>
      <p:sp>
        <p:nvSpPr>
          <p:cNvPr id="421" name="Title 1"/>
          <p:cNvSpPr txBox="1"/>
          <p:nvPr/>
        </p:nvSpPr>
        <p:spPr>
          <a:xfrm>
            <a:off x="304800" y="1447800"/>
            <a:ext cx="8534400" cy="3429000"/>
          </a:xfrm>
          <a:prstGeom prst="rect">
            <a:avLst/>
          </a:prstGeom>
          <a:ln>
            <a:solidFill>
              <a:schemeClr val="accent1"/>
            </a:solidFill>
          </a:ln>
          <a:extLst>
            <a:ext uri="{C572A759-6A51-4108-AA02-DFA0A04FC94B}">
              <ma14:wrappingTextBoxFlag xmlns="" xmlns:ma14="http://schemas.microsoft.com/office/mac/drawingml/2011/main" val="1"/>
            </a:ext>
          </a:extLst>
        </p:spPr>
        <p:txBody>
          <a:bodyPr lIns="45719" rIns="45719" anchor="ctr">
            <a:normAutofit/>
          </a:bodyPr>
          <a:lstStyle/>
          <a:p>
            <a:pPr algn="ctr" defTabSz="685800">
              <a:defRPr sz="3600" b="1" i="1">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sz="2800" i="1">
                <a:latin typeface="Arial"/>
                <a:ea typeface="Arial"/>
                <a:cs typeface="Arial"/>
                <a:sym typeface="Arial"/>
              </a:defRPr>
            </a:pPr>
            <a:r>
              <a:t>(2-FloatExamples)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Fantastic Guide on Floats ****</a:t>
            </a:r>
          </a:p>
        </p:txBody>
      </p:sp>
      <p:sp>
        <p:nvSpPr>
          <p:cNvPr id="424" name="Straight Connector 10"/>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425" name="Picture 11" descr="Picture 11"/>
          <p:cNvPicPr>
            <a:picLocks noChangeAspect="1"/>
          </p:cNvPicPr>
          <p:nvPr/>
        </p:nvPicPr>
        <p:blipFill>
          <a:blip r:embed="rId2">
            <a:extLst/>
          </a:blip>
          <a:stretch>
            <a:fillRect/>
          </a:stretch>
        </p:blipFill>
        <p:spPr>
          <a:xfrm>
            <a:off x="3429727" y="835761"/>
            <a:ext cx="5485673" cy="4625898"/>
          </a:xfrm>
          <a:prstGeom prst="rect">
            <a:avLst/>
          </a:prstGeom>
          <a:ln>
            <a:solidFill>
              <a:schemeClr val="accent1"/>
            </a:solidFill>
          </a:ln>
        </p:spPr>
      </p:pic>
      <p:sp>
        <p:nvSpPr>
          <p:cNvPr id="426" name="Shape 70"/>
          <p:cNvSpPr txBox="1"/>
          <p:nvPr/>
        </p:nvSpPr>
        <p:spPr>
          <a:xfrm>
            <a:off x="409303" y="5518075"/>
            <a:ext cx="8610601" cy="83411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000" b="1">
                <a:latin typeface="Arial"/>
                <a:ea typeface="Arial"/>
                <a:cs typeface="Arial"/>
                <a:sym typeface="Arial"/>
              </a:defRPr>
            </a:pPr>
            <a:r>
              <a:rPr dirty="0"/>
              <a:t>To all serious front-end developers (this is a </a:t>
            </a:r>
            <a:r>
              <a:rPr u="sng" dirty="0"/>
              <a:t>necessary</a:t>
            </a:r>
            <a:r>
              <a:rPr dirty="0"/>
              <a:t> read):</a:t>
            </a:r>
            <a:r>
              <a:rPr sz="2200" b="0" dirty="0"/>
              <a:t> </a:t>
            </a:r>
            <a:br>
              <a:rPr sz="2200" b="0" dirty="0"/>
            </a:br>
            <a:r>
              <a:rPr sz="2200" b="0" u="sng" dirty="0">
                <a:solidFill>
                  <a:srgbClr val="0563C1"/>
                </a:solidFill>
                <a:uFill>
                  <a:solidFill>
                    <a:srgbClr val="0563C1"/>
                  </a:solidFill>
                </a:uFill>
                <a:hlinkClick r:id="rId3"/>
              </a:rPr>
              <a:t>https://css-tricks.com/all-about-floats/</a:t>
            </a:r>
          </a:p>
        </p:txBody>
      </p:sp>
      <p:pic>
        <p:nvPicPr>
          <p:cNvPr id="427" name="Picture 13" descr="Picture 13"/>
          <p:cNvPicPr>
            <a:picLocks noChangeAspect="1"/>
          </p:cNvPicPr>
          <p:nvPr/>
        </p:nvPicPr>
        <p:blipFill>
          <a:blip r:embed="rId4">
            <a:extLst/>
          </a:blip>
          <a:stretch>
            <a:fillRect/>
          </a:stretch>
        </p:blipFill>
        <p:spPr>
          <a:xfrm>
            <a:off x="304800" y="766498"/>
            <a:ext cx="2867025" cy="7524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30" name="TextBox 3"/>
          <p:cNvSpPr txBox="1"/>
          <p:nvPr/>
        </p:nvSpPr>
        <p:spPr>
          <a:xfrm>
            <a:off x="304800" y="914400"/>
            <a:ext cx="8686800" cy="29262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In this activity, you’ll flex your newfound floating skills by creating a conceptual layout. Eyeball the design to your best ability.</a:t>
            </a:r>
          </a:p>
          <a:p>
            <a:pPr>
              <a:defRPr sz="2400">
                <a:latin typeface="Arial"/>
                <a:ea typeface="Arial"/>
                <a:cs typeface="Arial"/>
                <a:sym typeface="Arial"/>
              </a:defRPr>
            </a:pPr>
            <a:endParaRPr/>
          </a:p>
          <a:p>
            <a:pPr>
              <a:defRPr sz="2400">
                <a:latin typeface="Arial"/>
                <a:ea typeface="Arial"/>
                <a:cs typeface="Arial"/>
                <a:sym typeface="Arial"/>
              </a:defRPr>
            </a:pPr>
            <a:r>
              <a:t>Check your Slack for more instructions.</a:t>
            </a:r>
          </a:p>
        </p:txBody>
      </p:sp>
      <p:sp>
        <p:nvSpPr>
          <p:cNvPr id="431"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
        <p:nvSpPr>
          <p:cNvPr id="432" name="TextBox 5"/>
          <p:cNvSpPr txBox="1"/>
          <p:nvPr/>
        </p:nvSpPr>
        <p:spPr>
          <a:xfrm>
            <a:off x="2438400" y="124824"/>
            <a:ext cx="6553200"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3-FloatLayout-Activity </a:t>
            </a:r>
            <a:r>
              <a:t>|  Suggested Time: </a:t>
            </a:r>
            <a:r>
              <a:rPr b="0"/>
              <a:t>30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35"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pic>
        <p:nvPicPr>
          <p:cNvPr id="436" name="Picture 6" descr="Picture 6"/>
          <p:cNvPicPr>
            <a:picLocks noChangeAspect="1"/>
          </p:cNvPicPr>
          <p:nvPr/>
        </p:nvPicPr>
        <p:blipFill>
          <a:blip r:embed="rId2">
            <a:extLst/>
          </a:blip>
          <a:stretch>
            <a:fillRect/>
          </a:stretch>
        </p:blipFill>
        <p:spPr>
          <a:xfrm>
            <a:off x="0" y="952500"/>
            <a:ext cx="9144000" cy="4953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Good work!</a:t>
            </a:r>
          </a:p>
        </p:txBody>
      </p:sp>
      <p:pic>
        <p:nvPicPr>
          <p:cNvPr id="439" name="Picture 2" descr="Picture 2"/>
          <p:cNvPicPr>
            <a:picLocks noChangeAspect="1"/>
          </p:cNvPicPr>
          <p:nvPr/>
        </p:nvPicPr>
        <p:blipFill>
          <a:blip r:embed="rId2">
            <a:extLst/>
          </a:blip>
          <a:stretch>
            <a:fillRect/>
          </a:stretch>
        </p:blipFill>
        <p:spPr>
          <a:xfrm>
            <a:off x="2190749" y="783752"/>
            <a:ext cx="4762501" cy="4762501"/>
          </a:xfrm>
          <a:prstGeom prst="rect">
            <a:avLst/>
          </a:prstGeom>
          <a:ln w="12700">
            <a:miter lim="400000"/>
          </a:ln>
        </p:spPr>
      </p:pic>
      <p:sp>
        <p:nvSpPr>
          <p:cNvPr id="440" name="Rectangle 4"/>
          <p:cNvSpPr txBox="1"/>
          <p:nvPr/>
        </p:nvSpPr>
        <p:spPr>
          <a:xfrm>
            <a:off x="2286000" y="5807176"/>
            <a:ext cx="4572000" cy="3752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2000" b="1">
                <a:latin typeface="Arial"/>
                <a:ea typeface="Arial"/>
                <a:cs typeface="Arial"/>
                <a:sym typeface="Arial"/>
              </a:defRPr>
            </a:pPr>
            <a:r>
              <a:t>Your brain may rest now…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xfrm>
            <a:off x="304799" y="-1"/>
            <a:ext cx="5470528" cy="653856"/>
          </a:xfrm>
          <a:prstGeom prst="rect">
            <a:avLst/>
          </a:prstGeom>
        </p:spPr>
        <p:txBody>
          <a:bodyPr/>
          <a:lstStyle/>
          <a:p>
            <a:r>
              <a:t>Most Important of All….</a:t>
            </a:r>
          </a:p>
        </p:txBody>
      </p:sp>
      <p:sp>
        <p:nvSpPr>
          <p:cNvPr id="262" name="Shape 70"/>
          <p:cNvSpPr txBox="1"/>
          <p:nvPr/>
        </p:nvSpPr>
        <p:spPr>
          <a:xfrm>
            <a:off x="304799" y="5715000"/>
            <a:ext cx="8740776" cy="5039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algn="ctr" defTabSz="685800">
              <a:spcBef>
                <a:spcPts val="500"/>
              </a:spcBef>
              <a:defRPr sz="2200" b="1">
                <a:latin typeface="Arial"/>
                <a:ea typeface="Arial"/>
                <a:cs typeface="Arial"/>
                <a:sym typeface="Arial"/>
              </a:defRPr>
            </a:pPr>
            <a:r>
              <a:t>Just Submit SOMETHING </a:t>
            </a:r>
            <a:r>
              <a:rPr b="0"/>
              <a:t>(even if it seems pretty crummy)!</a:t>
            </a:r>
          </a:p>
        </p:txBody>
      </p:sp>
      <p:pic>
        <p:nvPicPr>
          <p:cNvPr id="263" name="Picture 2" descr="Picture 2"/>
          <p:cNvPicPr>
            <a:picLocks noChangeAspect="1"/>
          </p:cNvPicPr>
          <p:nvPr/>
        </p:nvPicPr>
        <p:blipFill>
          <a:blip r:embed="rId3">
            <a:extLst/>
          </a:blip>
          <a:stretch>
            <a:fillRect/>
          </a:stretch>
        </p:blipFill>
        <p:spPr>
          <a:xfrm>
            <a:off x="1524000" y="914400"/>
            <a:ext cx="6172200" cy="460446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43" name="Rectangle 5"/>
          <p:cNvSpPr txBox="1"/>
          <p:nvPr/>
        </p:nvSpPr>
        <p:spPr>
          <a:xfrm>
            <a:off x="304800" y="98052"/>
            <a:ext cx="8684274"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Video Walkthrough! (Highly, HIGHLY Recommend!!!)</a:t>
            </a:r>
          </a:p>
        </p:txBody>
      </p:sp>
      <p:pic>
        <p:nvPicPr>
          <p:cNvPr id="444" name="Picture 3" descr="Picture 3"/>
          <p:cNvPicPr>
            <a:picLocks noChangeAspect="1"/>
          </p:cNvPicPr>
          <p:nvPr/>
        </p:nvPicPr>
        <p:blipFill>
          <a:blip r:embed="rId2">
            <a:extLst/>
          </a:blip>
          <a:stretch>
            <a:fillRect/>
          </a:stretch>
        </p:blipFill>
        <p:spPr>
          <a:xfrm>
            <a:off x="304800" y="838200"/>
            <a:ext cx="8684274" cy="5025386"/>
          </a:xfrm>
          <a:prstGeom prst="rect">
            <a:avLst/>
          </a:prstGeom>
          <a:ln w="12700">
            <a:miter lim="400000"/>
          </a:ln>
        </p:spPr>
      </p:pic>
      <p:sp>
        <p:nvSpPr>
          <p:cNvPr id="445" name="Rectangle 4"/>
          <p:cNvSpPr txBox="1"/>
          <p:nvPr/>
        </p:nvSpPr>
        <p:spPr>
          <a:xfrm>
            <a:off x="76200" y="5988403"/>
            <a:ext cx="8912874" cy="28882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400" b="1">
                <a:latin typeface="Arial"/>
                <a:ea typeface="Arial"/>
                <a:cs typeface="Arial"/>
                <a:sym typeface="Arial"/>
              </a:defRPr>
            </a:pPr>
            <a:r>
              <a:t>Video Link: </a:t>
            </a:r>
            <a:r>
              <a:rPr b="0" u="sng">
                <a:solidFill>
                  <a:srgbClr val="0563C1"/>
                </a:solidFill>
                <a:uFill>
                  <a:solidFill>
                    <a:srgbClr val="0563C1"/>
                  </a:solidFill>
                </a:uFill>
                <a:hlinkClick r:id="rId3"/>
              </a:rPr>
              <a:t>https://youtu.be/0lpxKw6E90Y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itle 1"/>
          <p:cNvSpPr txBox="1">
            <a:spLocks noGrp="1"/>
          </p:cNvSpPr>
          <p:nvPr>
            <p:ph type="title"/>
          </p:nvPr>
        </p:nvSpPr>
        <p:spPr>
          <a:xfrm>
            <a:off x="390606" y="2953542"/>
            <a:ext cx="8229601" cy="871859"/>
          </a:xfrm>
          <a:prstGeom prst="rect">
            <a:avLst/>
          </a:prstGeom>
        </p:spPr>
        <p:txBody>
          <a:bodyPr/>
          <a:lstStyle/>
          <a:p>
            <a:r>
              <a:t>BREAK!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itle 1"/>
          <p:cNvSpPr txBox="1">
            <a:spLocks noGrp="1"/>
          </p:cNvSpPr>
          <p:nvPr>
            <p:ph type="title"/>
          </p:nvPr>
        </p:nvSpPr>
        <p:spPr>
          <a:xfrm>
            <a:off x="390606" y="2953542"/>
            <a:ext cx="8229601" cy="871859"/>
          </a:xfrm>
          <a:prstGeom prst="rect">
            <a:avLst/>
          </a:prstGeom>
        </p:spPr>
        <p:txBody>
          <a:bodyPr/>
          <a:lstStyle/>
          <a:p>
            <a:r>
              <a:t>CSS Positioning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Position: Static (Default)</a:t>
            </a:r>
          </a:p>
        </p:txBody>
      </p:sp>
      <p:pic>
        <p:nvPicPr>
          <p:cNvPr id="452" name="Picture 3" descr="Picture 3"/>
          <p:cNvPicPr>
            <a:picLocks noChangeAspect="1"/>
          </p:cNvPicPr>
          <p:nvPr/>
        </p:nvPicPr>
        <p:blipFill>
          <a:blip r:embed="rId3">
            <a:extLst/>
          </a:blip>
          <a:stretch>
            <a:fillRect/>
          </a:stretch>
        </p:blipFill>
        <p:spPr>
          <a:xfrm>
            <a:off x="304800" y="914400"/>
            <a:ext cx="2286000" cy="5309886"/>
          </a:xfrm>
          <a:prstGeom prst="rect">
            <a:avLst/>
          </a:prstGeom>
          <a:ln w="12700">
            <a:miter lim="400000"/>
          </a:ln>
        </p:spPr>
      </p:pic>
      <p:sp>
        <p:nvSpPr>
          <p:cNvPr id="453" name="TextBox 4"/>
          <p:cNvSpPr txBox="1"/>
          <p:nvPr/>
        </p:nvSpPr>
        <p:spPr>
          <a:xfrm>
            <a:off x="2819400" y="914400"/>
            <a:ext cx="61722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marL="342900" indent="-342900">
              <a:buSzPct val="100000"/>
              <a:buFont typeface="Arial"/>
              <a:buChar char="•"/>
              <a:defRPr sz="2400" b="1">
                <a:latin typeface="Arial"/>
                <a:ea typeface="Arial"/>
                <a:cs typeface="Arial"/>
                <a:sym typeface="Arial"/>
              </a:defRPr>
            </a:lvl1pPr>
          </a:lstStyle>
          <a:p>
            <a:r>
              <a:t>Four boxes placed statically (default)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Position: Relative</a:t>
            </a:r>
          </a:p>
        </p:txBody>
      </p:sp>
      <p:sp>
        <p:nvSpPr>
          <p:cNvPr id="456" name="TextBox 3"/>
          <p:cNvSpPr txBox="1"/>
          <p:nvPr/>
        </p:nvSpPr>
        <p:spPr>
          <a:xfrm>
            <a:off x="3200400" y="914400"/>
            <a:ext cx="5791200" cy="11482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marL="342900" indent="-342900">
              <a:buSzPct val="100000"/>
              <a:buFont typeface="Arial"/>
              <a:buChar char="•"/>
              <a:defRPr sz="2400" b="1">
                <a:latin typeface="Arial"/>
                <a:ea typeface="Arial"/>
                <a:cs typeface="Arial"/>
                <a:sym typeface="Arial"/>
              </a:defRPr>
            </a:lvl1pPr>
          </a:lstStyle>
          <a:p>
            <a:r>
              <a:t>Switching the boxes to relative will nudge the boxes in relation to their “original” location.</a:t>
            </a:r>
          </a:p>
        </p:txBody>
      </p:sp>
      <p:pic>
        <p:nvPicPr>
          <p:cNvPr id="457" name="Picture 4" descr="Picture 4"/>
          <p:cNvPicPr>
            <a:picLocks noChangeAspect="1"/>
          </p:cNvPicPr>
          <p:nvPr/>
        </p:nvPicPr>
        <p:blipFill>
          <a:blip r:embed="rId3">
            <a:extLst/>
          </a:blip>
          <a:stretch>
            <a:fillRect/>
          </a:stretch>
        </p:blipFill>
        <p:spPr>
          <a:xfrm>
            <a:off x="304800" y="747990"/>
            <a:ext cx="2783310" cy="5652261"/>
          </a:xfrm>
          <a:prstGeom prst="rect">
            <a:avLst/>
          </a:prstGeom>
          <a:ln w="12700">
            <a:miter lim="400000"/>
          </a:ln>
        </p:spPr>
      </p:pic>
      <p:pic>
        <p:nvPicPr>
          <p:cNvPr id="458" name="Picture 5" descr="Picture 5"/>
          <p:cNvPicPr>
            <a:picLocks noChangeAspect="1"/>
          </p:cNvPicPr>
          <p:nvPr/>
        </p:nvPicPr>
        <p:blipFill>
          <a:blip r:embed="rId4">
            <a:extLst/>
          </a:blip>
          <a:stretch>
            <a:fillRect/>
          </a:stretch>
        </p:blipFill>
        <p:spPr>
          <a:xfrm>
            <a:off x="3733800" y="2155294"/>
            <a:ext cx="2773778" cy="4160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Position: Absolute</a:t>
            </a:r>
          </a:p>
        </p:txBody>
      </p:sp>
      <p:sp>
        <p:nvSpPr>
          <p:cNvPr id="461" name="TextBox 4"/>
          <p:cNvSpPr txBox="1"/>
          <p:nvPr/>
        </p:nvSpPr>
        <p:spPr>
          <a:xfrm>
            <a:off x="914400" y="5791200"/>
            <a:ext cx="78486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Positioned relative to nearest positioned ancestor</a:t>
            </a:r>
          </a:p>
        </p:txBody>
      </p:sp>
      <p:pic>
        <p:nvPicPr>
          <p:cNvPr id="462" name="Picture 9" descr="Picture 9"/>
          <p:cNvPicPr>
            <a:picLocks noChangeAspect="1"/>
          </p:cNvPicPr>
          <p:nvPr/>
        </p:nvPicPr>
        <p:blipFill>
          <a:blip r:embed="rId3">
            <a:extLst/>
          </a:blip>
          <a:stretch>
            <a:fillRect/>
          </a:stretch>
        </p:blipFill>
        <p:spPr>
          <a:xfrm>
            <a:off x="6781800" y="980439"/>
            <a:ext cx="2231148" cy="4462297"/>
          </a:xfrm>
          <a:prstGeom prst="rect">
            <a:avLst/>
          </a:prstGeom>
          <a:ln w="12700">
            <a:miter lim="400000"/>
          </a:ln>
        </p:spPr>
      </p:pic>
      <p:pic>
        <p:nvPicPr>
          <p:cNvPr id="463" name="Picture 11" descr="Picture 11"/>
          <p:cNvPicPr>
            <a:picLocks noChangeAspect="1"/>
          </p:cNvPicPr>
          <p:nvPr/>
        </p:nvPicPr>
        <p:blipFill>
          <a:blip r:embed="rId4">
            <a:extLst/>
          </a:blip>
          <a:stretch>
            <a:fillRect/>
          </a:stretch>
        </p:blipFill>
        <p:spPr>
          <a:xfrm>
            <a:off x="304800" y="980438"/>
            <a:ext cx="6139077" cy="4462297"/>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
          <p:cNvSpPr txBox="1"/>
          <p:nvPr/>
        </p:nvSpPr>
        <p:spPr>
          <a:xfrm>
            <a:off x="457200" y="5791200"/>
            <a:ext cx="8686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Position with exact coordinates to the browser window</a:t>
            </a:r>
          </a:p>
        </p:txBody>
      </p:sp>
      <p:sp>
        <p:nvSpPr>
          <p:cNvPr id="468"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Position: Fixed</a:t>
            </a:r>
          </a:p>
        </p:txBody>
      </p:sp>
      <p:pic>
        <p:nvPicPr>
          <p:cNvPr id="469" name="Picture 2" descr="Picture 2"/>
          <p:cNvPicPr>
            <a:picLocks noChangeAspect="1"/>
          </p:cNvPicPr>
          <p:nvPr/>
        </p:nvPicPr>
        <p:blipFill>
          <a:blip r:embed="rId3">
            <a:extLst/>
          </a:blip>
          <a:stretch>
            <a:fillRect/>
          </a:stretch>
        </p:blipFill>
        <p:spPr>
          <a:xfrm>
            <a:off x="457200" y="914400"/>
            <a:ext cx="5724448" cy="4572000"/>
          </a:xfrm>
          <a:prstGeom prst="rect">
            <a:avLst/>
          </a:prstGeom>
          <a:ln>
            <a:solidFill>
              <a:srgbClr val="000000"/>
            </a:solidFill>
          </a:ln>
        </p:spPr>
      </p:pic>
      <p:pic>
        <p:nvPicPr>
          <p:cNvPr id="470" name="Picture 6" descr="Picture 6"/>
          <p:cNvPicPr>
            <a:picLocks noChangeAspect="1"/>
          </p:cNvPicPr>
          <p:nvPr/>
        </p:nvPicPr>
        <p:blipFill>
          <a:blip r:embed="rId4">
            <a:extLst/>
          </a:blip>
          <a:stretch>
            <a:fillRect/>
          </a:stretch>
        </p:blipFill>
        <p:spPr>
          <a:xfrm>
            <a:off x="6477001" y="914400"/>
            <a:ext cx="2362201" cy="458585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Layering with Z-Index</a:t>
            </a:r>
          </a:p>
        </p:txBody>
      </p:sp>
      <p:pic>
        <p:nvPicPr>
          <p:cNvPr id="473" name="Picture 2" descr="Picture 2"/>
          <p:cNvPicPr>
            <a:picLocks noChangeAspect="1"/>
          </p:cNvPicPr>
          <p:nvPr/>
        </p:nvPicPr>
        <p:blipFill>
          <a:blip r:embed="rId3">
            <a:extLst/>
          </a:blip>
          <a:stretch>
            <a:fillRect/>
          </a:stretch>
        </p:blipFill>
        <p:spPr>
          <a:xfrm>
            <a:off x="304800" y="914400"/>
            <a:ext cx="8268507" cy="4572000"/>
          </a:xfrm>
          <a:prstGeom prst="rect">
            <a:avLst/>
          </a:prstGeom>
          <a:ln w="12700">
            <a:miter lim="400000"/>
          </a:ln>
        </p:spPr>
      </p:pic>
      <p:sp>
        <p:nvSpPr>
          <p:cNvPr id="474" name="TextBox 4"/>
          <p:cNvSpPr txBox="1"/>
          <p:nvPr/>
        </p:nvSpPr>
        <p:spPr>
          <a:xfrm>
            <a:off x="363582" y="5331445"/>
            <a:ext cx="8686801" cy="7926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marL="342900" indent="-342900">
              <a:buSzPct val="100000"/>
              <a:buFont typeface="Arial"/>
              <a:buChar char="•"/>
              <a:defRPr sz="2400" b="1">
                <a:latin typeface="Arial"/>
                <a:ea typeface="Arial"/>
                <a:cs typeface="Arial"/>
                <a:sym typeface="Arial"/>
              </a:defRPr>
            </a:lvl1pPr>
          </a:lstStyle>
          <a:p>
            <a:r>
              <a:t>Z-Index allows you to layer elements on top of each other when they’re positioned.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Rectangle 2"/>
          <p:cNvSpPr txBox="1"/>
          <p:nvPr/>
        </p:nvSpPr>
        <p:spPr>
          <a:xfrm>
            <a:off x="304800" y="98052"/>
            <a:ext cx="69342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Hiding Things </a:t>
            </a:r>
          </a:p>
        </p:txBody>
      </p:sp>
      <p:sp>
        <p:nvSpPr>
          <p:cNvPr id="479" name="Shape 70"/>
          <p:cNvSpPr txBox="1"/>
          <p:nvPr/>
        </p:nvSpPr>
        <p:spPr>
          <a:xfrm>
            <a:off x="304799" y="4419600"/>
            <a:ext cx="8610601" cy="163471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a:latin typeface="Arial"/>
                <a:ea typeface="Arial"/>
                <a:cs typeface="Arial"/>
                <a:sym typeface="Arial"/>
              </a:defRPr>
            </a:pPr>
            <a:r>
              <a:t>“Display: none” allows us to hide elements from view.</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This will become useful in later sections, when we’ll be hiding and revealing specific HTML elements of our choice.  </a:t>
            </a:r>
          </a:p>
        </p:txBody>
      </p:sp>
      <p:pic>
        <p:nvPicPr>
          <p:cNvPr id="480" name="Picture 4" descr="Picture 4"/>
          <p:cNvPicPr>
            <a:picLocks noChangeAspect="1"/>
          </p:cNvPicPr>
          <p:nvPr/>
        </p:nvPicPr>
        <p:blipFill>
          <a:blip r:embed="rId3">
            <a:extLst/>
          </a:blip>
          <a:stretch>
            <a:fillRect/>
          </a:stretch>
        </p:blipFill>
        <p:spPr>
          <a:xfrm>
            <a:off x="274320" y="798418"/>
            <a:ext cx="2164080" cy="339394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itle 1"/>
          <p:cNvSpPr txBox="1">
            <a:spLocks noGrp="1"/>
          </p:cNvSpPr>
          <p:nvPr>
            <p:ph type="title"/>
          </p:nvPr>
        </p:nvSpPr>
        <p:spPr>
          <a:xfrm>
            <a:off x="304799" y="-1"/>
            <a:ext cx="5470528" cy="653856"/>
          </a:xfrm>
          <a:prstGeom prst="rect">
            <a:avLst/>
          </a:prstGeom>
        </p:spPr>
        <p:txBody>
          <a:bodyPr/>
          <a:lstStyle/>
          <a:p>
            <a:r>
              <a:t>Quick Demo</a:t>
            </a:r>
          </a:p>
        </p:txBody>
      </p:sp>
      <p:sp>
        <p:nvSpPr>
          <p:cNvPr id="483" name="Title 1"/>
          <p:cNvSpPr txBox="1"/>
          <p:nvPr/>
        </p:nvSpPr>
        <p:spPr>
          <a:xfrm>
            <a:off x="304800" y="1447800"/>
            <a:ext cx="8534400" cy="3429000"/>
          </a:xfrm>
          <a:prstGeom prst="rect">
            <a:avLst/>
          </a:prstGeom>
          <a:ln>
            <a:solidFill>
              <a:schemeClr val="accent1"/>
            </a:solidFill>
          </a:ln>
          <a:extLst>
            <a:ext uri="{C572A759-6A51-4108-AA02-DFA0A04FC94B}">
              <ma14:wrappingTextBoxFlag xmlns="" xmlns:ma14="http://schemas.microsoft.com/office/mac/drawingml/2011/main" val="1"/>
            </a:ext>
          </a:extLst>
        </p:spPr>
        <p:txBody>
          <a:bodyPr lIns="45719" rIns="45719" anchor="ctr">
            <a:normAutofit/>
          </a:bodyPr>
          <a:lstStyle/>
          <a:p>
            <a:pPr algn="ctr" defTabSz="685800">
              <a:defRPr sz="3600" b="1" i="1">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sz="2800" i="1">
                <a:latin typeface="Arial"/>
                <a:ea typeface="Arial"/>
                <a:cs typeface="Arial"/>
                <a:sym typeface="Arial"/>
              </a:defRPr>
            </a:pPr>
            <a:r>
              <a:t>(5-CSS_PositionedLayout)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title"/>
          </p:nvPr>
        </p:nvSpPr>
        <p:spPr>
          <a:xfrm>
            <a:off x="390606" y="2953542"/>
            <a:ext cx="8229601" cy="871860"/>
          </a:xfrm>
          <a:prstGeom prst="rect">
            <a:avLst/>
          </a:prstGeom>
        </p:spPr>
        <p:txBody>
          <a:bodyPr/>
          <a:lstStyle/>
          <a:p>
            <a:r>
              <a:t>Today’s Class!</a:t>
            </a:r>
          </a:p>
        </p:txBody>
      </p:sp>
    </p:spTree>
    <p:extLst>
      <p:ext uri="{BB962C8B-B14F-4D97-AF65-F5344CB8AC3E}">
        <p14:creationId xmlns:p14="http://schemas.microsoft.com/office/powerpoint/2010/main" val="834473994"/>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86"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Video Walkthrough!</a:t>
            </a:r>
          </a:p>
        </p:txBody>
      </p:sp>
      <p:sp>
        <p:nvSpPr>
          <p:cNvPr id="487" name="Rectangle 4"/>
          <p:cNvSpPr txBox="1"/>
          <p:nvPr/>
        </p:nvSpPr>
        <p:spPr>
          <a:xfrm>
            <a:off x="76200" y="5988403"/>
            <a:ext cx="8912874" cy="28882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400" b="1">
                <a:latin typeface="Arial"/>
                <a:ea typeface="Arial"/>
                <a:cs typeface="Arial"/>
                <a:sym typeface="Arial"/>
              </a:defRPr>
            </a:pPr>
            <a:r>
              <a:t>Video Link: </a:t>
            </a:r>
            <a:r>
              <a:rPr b="0" u="sng">
                <a:solidFill>
                  <a:srgbClr val="0563C1"/>
                </a:solidFill>
                <a:uFill>
                  <a:solidFill>
                    <a:srgbClr val="0563C1"/>
                  </a:solidFill>
                </a:uFill>
                <a:hlinkClick r:id="rId2"/>
              </a:rPr>
              <a:t>https://youtu.be/sHfJn0jqBro</a:t>
            </a:r>
          </a:p>
        </p:txBody>
      </p:sp>
      <p:pic>
        <p:nvPicPr>
          <p:cNvPr id="488" name="Picture 1" descr="Picture 1"/>
          <p:cNvPicPr>
            <a:picLocks noChangeAspect="1"/>
          </p:cNvPicPr>
          <p:nvPr/>
        </p:nvPicPr>
        <p:blipFill>
          <a:blip r:embed="rId3">
            <a:extLst/>
          </a:blip>
          <a:stretch>
            <a:fillRect/>
          </a:stretch>
        </p:blipFill>
        <p:spPr>
          <a:xfrm>
            <a:off x="267181" y="716623"/>
            <a:ext cx="8429041" cy="50291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Rectangle 2"/>
          <p:cNvSpPr txBox="1"/>
          <p:nvPr/>
        </p:nvSpPr>
        <p:spPr>
          <a:xfrm>
            <a:off x="304800" y="98052"/>
            <a:ext cx="69342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Great Resource</a:t>
            </a:r>
          </a:p>
        </p:txBody>
      </p:sp>
      <p:sp>
        <p:nvSpPr>
          <p:cNvPr id="491" name="Shape 70"/>
          <p:cNvSpPr txBox="1"/>
          <p:nvPr/>
        </p:nvSpPr>
        <p:spPr>
          <a:xfrm>
            <a:off x="409303" y="5348961"/>
            <a:ext cx="8610601" cy="1489246"/>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sz="2000" b="1">
                <a:latin typeface="Arial"/>
                <a:ea typeface="Arial"/>
                <a:cs typeface="Arial"/>
                <a:sym typeface="Arial"/>
              </a:defRPr>
            </a:pPr>
            <a:r>
              <a:t>Another great read for front-end developers:</a:t>
            </a:r>
            <a:br/>
            <a:r>
              <a:rPr b="0" u="sng">
                <a:solidFill>
                  <a:srgbClr val="0563C1"/>
                </a:solidFill>
                <a:uFill>
                  <a:solidFill>
                    <a:srgbClr val="0563C1"/>
                  </a:solidFill>
                </a:uFill>
                <a:hlinkClick r:id="rId2"/>
              </a:rPr>
              <a:t>http://learn.shayhowe.com/html-css/positioning-content/</a:t>
            </a:r>
          </a:p>
          <a:p>
            <a:pPr marL="257175" indent="-257175" defTabSz="685800">
              <a:spcBef>
                <a:spcPts val="500"/>
              </a:spcBef>
              <a:buSzPct val="100000"/>
              <a:buFont typeface="Arial"/>
              <a:buChar char="•"/>
              <a:defRPr sz="2000">
                <a:latin typeface="Arial"/>
                <a:ea typeface="Arial"/>
                <a:cs typeface="Arial"/>
                <a:sym typeface="Arial"/>
              </a:defRPr>
            </a:pPr>
            <a:endParaRPr b="0" u="sng">
              <a:solidFill>
                <a:srgbClr val="0563C1"/>
              </a:solidFill>
              <a:uFill>
                <a:solidFill>
                  <a:srgbClr val="0563C1"/>
                </a:solidFill>
              </a:uFill>
              <a:hlinkClick r:id="rId2"/>
            </a:endParaRPr>
          </a:p>
        </p:txBody>
      </p:sp>
      <p:pic>
        <p:nvPicPr>
          <p:cNvPr id="492" name="Picture 4" descr="Picture 4"/>
          <p:cNvPicPr>
            <a:picLocks noChangeAspect="1"/>
          </p:cNvPicPr>
          <p:nvPr/>
        </p:nvPicPr>
        <p:blipFill>
          <a:blip r:embed="rId3">
            <a:extLst/>
          </a:blip>
          <a:stretch>
            <a:fillRect/>
          </a:stretch>
        </p:blipFill>
        <p:spPr>
          <a:xfrm>
            <a:off x="378825" y="820273"/>
            <a:ext cx="8536576" cy="355126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95" name="TextBox 3"/>
          <p:cNvSpPr txBox="1"/>
          <p:nvPr/>
        </p:nvSpPr>
        <p:spPr>
          <a:xfrm>
            <a:off x="304800" y="914400"/>
            <a:ext cx="8686800" cy="29262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In this activity, you’ll flex your newfound positioning skills by creating another conceptual layout. Eyeball the design to your best ability.</a:t>
            </a:r>
          </a:p>
          <a:p>
            <a:pPr>
              <a:defRPr sz="2400">
                <a:latin typeface="Arial"/>
                <a:ea typeface="Arial"/>
                <a:cs typeface="Arial"/>
                <a:sym typeface="Arial"/>
              </a:defRPr>
            </a:pPr>
            <a:endParaRPr/>
          </a:p>
          <a:p>
            <a:pPr>
              <a:defRPr sz="2400">
                <a:latin typeface="Arial"/>
                <a:ea typeface="Arial"/>
                <a:cs typeface="Arial"/>
                <a:sym typeface="Arial"/>
              </a:defRPr>
            </a:pPr>
            <a:r>
              <a:t>Check your Slack for additional instructions.</a:t>
            </a:r>
          </a:p>
        </p:txBody>
      </p:sp>
      <p:sp>
        <p:nvSpPr>
          <p:cNvPr id="496"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
        <p:nvSpPr>
          <p:cNvPr id="497" name="TextBox 5"/>
          <p:cNvSpPr txBox="1"/>
          <p:nvPr/>
        </p:nvSpPr>
        <p:spPr>
          <a:xfrm>
            <a:off x="2286000" y="124824"/>
            <a:ext cx="6705600"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r">
              <a:defRPr>
                <a:latin typeface="Arial"/>
                <a:ea typeface="Arial"/>
                <a:cs typeface="Arial"/>
                <a:sym typeface="Arial"/>
              </a:defRPr>
            </a:pPr>
            <a:r>
              <a:t>6-CSS_Positioned_Activity </a:t>
            </a:r>
            <a:r>
              <a:rPr b="1"/>
              <a:t>|  Suggested Time: </a:t>
            </a:r>
            <a:r>
              <a:t>30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00" name="Rectangle 3"/>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pic>
        <p:nvPicPr>
          <p:cNvPr id="501" name="Picture 4" descr="Picture 4"/>
          <p:cNvPicPr>
            <a:picLocks noChangeAspect="1"/>
          </p:cNvPicPr>
          <p:nvPr/>
        </p:nvPicPr>
        <p:blipFill>
          <a:blip r:embed="rId2">
            <a:extLst/>
          </a:blip>
          <a:stretch>
            <a:fillRect/>
          </a:stretch>
        </p:blipFill>
        <p:spPr>
          <a:xfrm>
            <a:off x="1295400" y="747991"/>
            <a:ext cx="6762750" cy="550438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04" name="Rectangle 5"/>
          <p:cNvSpPr txBox="1"/>
          <p:nvPr/>
        </p:nvSpPr>
        <p:spPr>
          <a:xfrm>
            <a:off x="304800" y="98052"/>
            <a:ext cx="8684274"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Video Walkthrough! </a:t>
            </a:r>
          </a:p>
        </p:txBody>
      </p:sp>
      <p:sp>
        <p:nvSpPr>
          <p:cNvPr id="505" name="Rectangle 4"/>
          <p:cNvSpPr txBox="1"/>
          <p:nvPr/>
        </p:nvSpPr>
        <p:spPr>
          <a:xfrm>
            <a:off x="76200" y="5988403"/>
            <a:ext cx="8912874" cy="50365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400" b="1">
                <a:latin typeface="Arial"/>
                <a:ea typeface="Arial"/>
                <a:cs typeface="Arial"/>
                <a:sym typeface="Arial"/>
              </a:defRPr>
            </a:pPr>
            <a:r>
              <a:t>Video Link: </a:t>
            </a:r>
            <a:r>
              <a:rPr b="0" u="sng">
                <a:solidFill>
                  <a:srgbClr val="0563C1"/>
                </a:solidFill>
                <a:uFill>
                  <a:solidFill>
                    <a:srgbClr val="0563C1"/>
                  </a:solidFill>
                </a:uFill>
                <a:latin typeface="+mj-lt"/>
                <a:ea typeface="+mj-ea"/>
                <a:cs typeface="+mj-cs"/>
                <a:sym typeface="Calibri"/>
                <a:hlinkClick r:id="rId2"/>
              </a:rPr>
              <a:t>https://youtu.be/yWXgnQaWSW0</a:t>
            </a:r>
          </a:p>
        </p:txBody>
      </p:sp>
      <p:pic>
        <p:nvPicPr>
          <p:cNvPr id="506" name="Picture 1" descr="Picture 1"/>
          <p:cNvPicPr>
            <a:picLocks noChangeAspect="1"/>
          </p:cNvPicPr>
          <p:nvPr/>
        </p:nvPicPr>
        <p:blipFill>
          <a:blip r:embed="rId3">
            <a:extLst/>
          </a:blip>
          <a:srcRect b="13460"/>
          <a:stretch>
            <a:fillRect/>
          </a:stretch>
        </p:blipFill>
        <p:spPr>
          <a:xfrm>
            <a:off x="734742" y="712806"/>
            <a:ext cx="7799659" cy="5145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itle 1"/>
          <p:cNvSpPr txBox="1">
            <a:spLocks noGrp="1"/>
          </p:cNvSpPr>
          <p:nvPr>
            <p:ph type="title"/>
          </p:nvPr>
        </p:nvSpPr>
        <p:spPr>
          <a:xfrm>
            <a:off x="304799" y="-1"/>
            <a:ext cx="5470528" cy="653856"/>
          </a:xfrm>
          <a:prstGeom prst="rect">
            <a:avLst/>
          </a:prstGeom>
        </p:spPr>
        <p:txBody>
          <a:bodyPr/>
          <a:lstStyle/>
          <a:p>
            <a:r>
              <a:t>Advice</a:t>
            </a:r>
          </a:p>
        </p:txBody>
      </p:sp>
      <p:sp>
        <p:nvSpPr>
          <p:cNvPr id="509" name="Title 1"/>
          <p:cNvSpPr txBox="1"/>
          <p:nvPr/>
        </p:nvSpPr>
        <p:spPr>
          <a:xfrm>
            <a:off x="4419600" y="1687297"/>
            <a:ext cx="4648200" cy="363580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p>
            <a:pPr algn="ctr" defTabSz="685800">
              <a:defRPr sz="2800" b="1" i="1" u="sng">
                <a:latin typeface="Arial"/>
                <a:ea typeface="Arial"/>
                <a:cs typeface="Arial"/>
                <a:sym typeface="Arial"/>
              </a:defRPr>
            </a:pPr>
            <a:r>
              <a:t>Re-do this at home. </a:t>
            </a:r>
            <a:br/>
            <a:r>
              <a:rPr sz="2400" b="0" u="none"/>
              <a:t>We designed this exercise </a:t>
            </a:r>
            <a:endParaRPr sz="3300">
              <a:latin typeface="Calibri Light"/>
              <a:ea typeface="Calibri Light"/>
              <a:cs typeface="Calibri Light"/>
              <a:sym typeface="Calibri Light"/>
            </a:endParaRPr>
          </a:p>
          <a:p>
            <a:pPr algn="ctr" defTabSz="685800">
              <a:defRPr sz="2400" i="1">
                <a:latin typeface="Arial"/>
                <a:ea typeface="Arial"/>
                <a:cs typeface="Arial"/>
                <a:sym typeface="Arial"/>
              </a:defRPr>
            </a:pPr>
            <a:r>
              <a:t>to firm up your HTML/CSS skills.</a:t>
            </a:r>
            <a:endParaRPr sz="3300">
              <a:latin typeface="Calibri Light"/>
              <a:ea typeface="Calibri Light"/>
              <a:cs typeface="Calibri Light"/>
              <a:sym typeface="Calibri Light"/>
            </a:endParaRPr>
          </a:p>
          <a:p>
            <a:pPr algn="ctr" defTabSz="685800">
              <a:defRPr sz="2800" i="1">
                <a:latin typeface="Arial"/>
                <a:ea typeface="Arial"/>
                <a:cs typeface="Arial"/>
                <a:sym typeface="Arial"/>
              </a:defRPr>
            </a:pPr>
            <a:endParaRPr sz="3300">
              <a:latin typeface="Calibri Light"/>
              <a:ea typeface="Calibri Light"/>
              <a:cs typeface="Calibri Light"/>
              <a:sym typeface="Calibri Light"/>
            </a:endParaRPr>
          </a:p>
          <a:p>
            <a:pPr algn="ctr" defTabSz="685800">
              <a:defRPr sz="2800" i="1">
                <a:latin typeface="Arial"/>
                <a:ea typeface="Arial"/>
                <a:cs typeface="Arial"/>
                <a:sym typeface="Arial"/>
              </a:defRPr>
            </a:pPr>
            <a:endParaRPr sz="3300">
              <a:latin typeface="Calibri Light"/>
              <a:ea typeface="Calibri Light"/>
              <a:cs typeface="Calibri Light"/>
              <a:sym typeface="Calibri Light"/>
            </a:endParaRPr>
          </a:p>
          <a:p>
            <a:pPr algn="ctr" defTabSz="685800">
              <a:defRPr sz="2800" b="1" i="1" u="sng">
                <a:latin typeface="Arial"/>
                <a:ea typeface="Arial"/>
                <a:cs typeface="Arial"/>
                <a:sym typeface="Arial"/>
              </a:defRPr>
            </a:pPr>
            <a:r>
              <a:t>REMEMBER:</a:t>
            </a:r>
            <a:endParaRPr sz="3300">
              <a:latin typeface="Calibri Light"/>
              <a:ea typeface="Calibri Light"/>
              <a:cs typeface="Calibri Light"/>
              <a:sym typeface="Calibri Light"/>
            </a:endParaRPr>
          </a:p>
          <a:p>
            <a:pPr algn="ctr" defTabSz="685800">
              <a:defRPr sz="2800" i="1">
                <a:latin typeface="Arial"/>
                <a:ea typeface="Arial"/>
                <a:cs typeface="Arial"/>
                <a:sym typeface="Arial"/>
              </a:defRPr>
            </a:pPr>
            <a:r>
              <a:t>The best way to learn </a:t>
            </a:r>
            <a:endParaRPr sz="3300">
              <a:latin typeface="Calibri Light"/>
              <a:ea typeface="Calibri Light"/>
              <a:cs typeface="Calibri Light"/>
              <a:sym typeface="Calibri Light"/>
            </a:endParaRPr>
          </a:p>
          <a:p>
            <a:pPr algn="ctr" defTabSz="685800">
              <a:defRPr sz="2800" i="1">
                <a:latin typeface="Arial"/>
                <a:ea typeface="Arial"/>
                <a:cs typeface="Arial"/>
                <a:sym typeface="Arial"/>
              </a:defRPr>
            </a:pPr>
            <a:r>
              <a:t>web development </a:t>
            </a:r>
            <a:endParaRPr sz="3300">
              <a:latin typeface="Calibri Light"/>
              <a:ea typeface="Calibri Light"/>
              <a:cs typeface="Calibri Light"/>
              <a:sym typeface="Calibri Light"/>
            </a:endParaRPr>
          </a:p>
          <a:p>
            <a:pPr algn="ctr" defTabSz="685800">
              <a:defRPr sz="2800" i="1">
                <a:latin typeface="Arial"/>
                <a:ea typeface="Arial"/>
                <a:cs typeface="Arial"/>
                <a:sym typeface="Arial"/>
              </a:defRPr>
            </a:pPr>
            <a:r>
              <a:t>is to PRACTICE!</a:t>
            </a:r>
          </a:p>
        </p:txBody>
      </p:sp>
      <p:pic>
        <p:nvPicPr>
          <p:cNvPr id="510" name="Picture 2" descr="Picture 2"/>
          <p:cNvPicPr>
            <a:picLocks noChangeAspect="1"/>
          </p:cNvPicPr>
          <p:nvPr/>
        </p:nvPicPr>
        <p:blipFill>
          <a:blip r:embed="rId2">
            <a:extLst/>
          </a:blip>
          <a:stretch>
            <a:fillRect/>
          </a:stretch>
        </p:blipFill>
        <p:spPr>
          <a:xfrm>
            <a:off x="228600" y="914400"/>
            <a:ext cx="4074934" cy="5181601"/>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itle 1"/>
          <p:cNvSpPr txBox="1">
            <a:spLocks noGrp="1"/>
          </p:cNvSpPr>
          <p:nvPr>
            <p:ph type="title"/>
          </p:nvPr>
        </p:nvSpPr>
        <p:spPr>
          <a:xfrm>
            <a:off x="390606" y="2953542"/>
            <a:ext cx="8229601" cy="871859"/>
          </a:xfrm>
          <a:prstGeom prst="rect">
            <a:avLst/>
          </a:prstGeom>
        </p:spPr>
        <p:txBody>
          <a:bodyPr/>
          <a:lstStyle/>
          <a:p>
            <a:r>
              <a:t>Chrome Inspector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Chrome Inspector is Your Friend</a:t>
            </a:r>
          </a:p>
        </p:txBody>
      </p:sp>
      <p:pic>
        <p:nvPicPr>
          <p:cNvPr id="515" name="Picture 1" descr="Picture 1"/>
          <p:cNvPicPr>
            <a:picLocks noChangeAspect="1"/>
          </p:cNvPicPr>
          <p:nvPr/>
        </p:nvPicPr>
        <p:blipFill>
          <a:blip r:embed="rId2">
            <a:extLst/>
          </a:blip>
          <a:stretch>
            <a:fillRect/>
          </a:stretch>
        </p:blipFill>
        <p:spPr>
          <a:xfrm>
            <a:off x="4762" y="797235"/>
            <a:ext cx="9139240" cy="4491038"/>
          </a:xfrm>
          <a:prstGeom prst="rect">
            <a:avLst/>
          </a:prstGeom>
          <a:ln w="12700">
            <a:miter lim="400000"/>
          </a:ln>
        </p:spPr>
      </p:pic>
      <p:sp>
        <p:nvSpPr>
          <p:cNvPr id="516" name="Shape 70"/>
          <p:cNvSpPr txBox="1"/>
          <p:nvPr/>
        </p:nvSpPr>
        <p:spPr>
          <a:xfrm>
            <a:off x="116682" y="5410200"/>
            <a:ext cx="8915401" cy="863066"/>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sz="2000" b="1">
                <a:latin typeface="Arial"/>
                <a:ea typeface="Arial"/>
                <a:cs typeface="Arial"/>
                <a:sym typeface="Arial"/>
              </a:defRPr>
            </a:pPr>
            <a:r>
              <a:t>To access chrome inspector, right click on a page. Then hit “Inspect.”</a:t>
            </a:r>
            <a:endParaRPr sz="2400"/>
          </a:p>
          <a:p>
            <a:pPr marL="257175" indent="-257175" defTabSz="685800">
              <a:spcBef>
                <a:spcPts val="500"/>
              </a:spcBef>
              <a:buSzPct val="100000"/>
              <a:buFont typeface="Arial"/>
              <a:buChar char="•"/>
              <a:defRPr sz="2200">
                <a:latin typeface="Arial"/>
                <a:ea typeface="Arial"/>
                <a:cs typeface="Arial"/>
                <a:sym typeface="Arial"/>
              </a:defRPr>
            </a:pPr>
            <a:r>
              <a:t>It will allow you to inspect the HTML, CSS and more!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Chrome Inspector is Your Friend</a:t>
            </a:r>
          </a:p>
        </p:txBody>
      </p:sp>
      <p:pic>
        <p:nvPicPr>
          <p:cNvPr id="519" name="Picture 6" descr="Picture 6"/>
          <p:cNvPicPr>
            <a:picLocks noChangeAspect="1"/>
          </p:cNvPicPr>
          <p:nvPr/>
        </p:nvPicPr>
        <p:blipFill>
          <a:blip r:embed="rId2">
            <a:extLst/>
          </a:blip>
          <a:stretch>
            <a:fillRect/>
          </a:stretch>
        </p:blipFill>
        <p:spPr>
          <a:xfrm>
            <a:off x="4762" y="990600"/>
            <a:ext cx="9139240" cy="3881438"/>
          </a:xfrm>
          <a:prstGeom prst="rect">
            <a:avLst/>
          </a:prstGeom>
          <a:ln>
            <a:solidFill>
              <a:schemeClr val="accent1"/>
            </a:solidFill>
          </a:ln>
        </p:spPr>
      </p:pic>
      <p:sp>
        <p:nvSpPr>
          <p:cNvPr id="520" name="Shape 70"/>
          <p:cNvSpPr txBox="1"/>
          <p:nvPr/>
        </p:nvSpPr>
        <p:spPr>
          <a:xfrm>
            <a:off x="116682" y="5181600"/>
            <a:ext cx="8915401" cy="111180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sz="2000" b="1">
                <a:latin typeface="Arial"/>
                <a:ea typeface="Arial"/>
                <a:cs typeface="Arial"/>
                <a:sym typeface="Arial"/>
              </a:defRPr>
            </a:pPr>
            <a:r>
              <a:t>You can even edit the HTML/CSS of a webpage and instantly view your changes in the browser! </a:t>
            </a:r>
            <a:endParaRPr sz="2400"/>
          </a:p>
          <a:p>
            <a:pPr marL="257175" indent="-257175" defTabSz="685800">
              <a:spcBef>
                <a:spcPts val="400"/>
              </a:spcBef>
              <a:buSzPct val="100000"/>
              <a:buFont typeface="Arial"/>
              <a:buChar char="•"/>
              <a:defRPr sz="2000">
                <a:latin typeface="Arial"/>
                <a:ea typeface="Arial"/>
                <a:cs typeface="Arial"/>
                <a:sym typeface="Arial"/>
              </a:defRPr>
            </a:pPr>
            <a:r>
              <a:t>This works on any website, whether yours or not.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itle 1"/>
          <p:cNvSpPr txBox="1">
            <a:spLocks noGrp="1"/>
          </p:cNvSpPr>
          <p:nvPr>
            <p:ph type="title"/>
          </p:nvPr>
        </p:nvSpPr>
        <p:spPr>
          <a:xfrm>
            <a:off x="304799" y="-1"/>
            <a:ext cx="5470528" cy="653856"/>
          </a:xfrm>
          <a:prstGeom prst="rect">
            <a:avLst/>
          </a:prstGeom>
        </p:spPr>
        <p:txBody>
          <a:bodyPr/>
          <a:lstStyle/>
          <a:p>
            <a:r>
              <a:t>Next Class! </a:t>
            </a:r>
          </a:p>
        </p:txBody>
      </p:sp>
      <p:sp>
        <p:nvSpPr>
          <p:cNvPr id="523" name="Title 1"/>
          <p:cNvSpPr txBox="1"/>
          <p:nvPr/>
        </p:nvSpPr>
        <p:spPr>
          <a:xfrm>
            <a:off x="0" y="2057400"/>
            <a:ext cx="9067800" cy="25459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algn="ctr" defTabSz="685800">
              <a:defRPr sz="4000" b="1" i="1">
                <a:latin typeface="Arial"/>
                <a:ea typeface="Arial"/>
                <a:cs typeface="Arial"/>
                <a:sym typeface="Arial"/>
              </a:defRPr>
            </a:pPr>
            <a:r>
              <a:t>We’ll be coming back to this </a:t>
            </a:r>
            <a:endParaRPr sz="3300">
              <a:latin typeface="Calibri Light"/>
              <a:ea typeface="Calibri Light"/>
              <a:cs typeface="Calibri Light"/>
              <a:sym typeface="Calibri Light"/>
            </a:endParaRPr>
          </a:p>
          <a:p>
            <a:pPr algn="ctr" defTabSz="685800">
              <a:defRPr sz="4000" b="1" i="1">
                <a:latin typeface="Arial"/>
                <a:ea typeface="Arial"/>
                <a:cs typeface="Arial"/>
                <a:sym typeface="Arial"/>
              </a:defRPr>
            </a:pPr>
            <a:r>
              <a:t>in our next class.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xfrm>
            <a:off x="304798" y="-2"/>
            <a:ext cx="5470530" cy="653858"/>
          </a:xfrm>
          <a:prstGeom prst="rect">
            <a:avLst/>
          </a:prstGeom>
        </p:spPr>
        <p:txBody>
          <a:bodyPr/>
          <a:lstStyle/>
          <a:p>
            <a:r>
              <a:t>Today’s Objectives</a:t>
            </a:r>
          </a:p>
        </p:txBody>
      </p:sp>
      <p:sp>
        <p:nvSpPr>
          <p:cNvPr id="232" name="Shape 232"/>
          <p:cNvSpPr/>
          <p:nvPr/>
        </p:nvSpPr>
        <p:spPr>
          <a:xfrm>
            <a:off x="98425" y="1066800"/>
            <a:ext cx="8947150" cy="4339615"/>
          </a:xfrm>
          <a:prstGeom prst="rect">
            <a:avLst/>
          </a:prstGeom>
          <a:ln w="12700">
            <a:miter lim="400000"/>
          </a:ln>
          <a:extLst>
            <a:ext uri="{C572A759-6A51-4108-AA02-DFA0A04FC94B}">
              <ma14:wrappingTextBoxFlag xmlns:ma14="http://schemas.microsoft.com/office/mac/drawingml/2011/main" xmlns="" val="1"/>
            </a:ext>
          </a:extLst>
        </p:spPr>
        <p:txBody>
          <a:bodyPr lIns="91423" tIns="91423" rIns="91423" bIns="91423">
            <a:spAutoFit/>
          </a:bodyPr>
          <a:lstStyle/>
          <a:p>
            <a:pPr marL="257175" indent="-257175" defTabSz="685800">
              <a:spcBef>
                <a:spcPts val="400"/>
              </a:spcBef>
              <a:buSzPct val="100000"/>
              <a:buFont typeface="Arial"/>
              <a:buChar char="•"/>
              <a:defRPr>
                <a:latin typeface="Arial"/>
                <a:ea typeface="Arial"/>
                <a:cs typeface="Arial"/>
                <a:sym typeface="Arial"/>
              </a:defRPr>
            </a:pPr>
            <a:r>
              <a:rPr dirty="0"/>
              <a:t>Students </a:t>
            </a:r>
            <a:r>
              <a:rPr lang="en-US" dirty="0"/>
              <a:t>should become fairly comfortable linking CSS files to HTML files using relative file paths in various directories</a:t>
            </a:r>
            <a:r>
              <a:rPr dirty="0"/>
              <a:t>.</a:t>
            </a:r>
            <a:endParaRPr sz="2400" dirty="0"/>
          </a:p>
          <a:p>
            <a:pPr marL="257175" indent="-257175" defTabSz="685800">
              <a:spcBef>
                <a:spcPts val="500"/>
              </a:spcBef>
              <a:buSzPct val="100000"/>
              <a:buFont typeface="Arial"/>
              <a:buChar char="•"/>
              <a:defRPr>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a:t>Students should have a working knowledge of the terms “float”, “box model”, and “CSS positioning</a:t>
            </a:r>
            <a:r>
              <a:rPr dirty="0"/>
              <a:t>.</a:t>
            </a:r>
            <a:r>
              <a:rPr lang="en-US" dirty="0"/>
              <a:t>"</a:t>
            </a:r>
            <a:endParaRPr sz="2400" dirty="0"/>
          </a:p>
          <a:p>
            <a:pPr marL="257175" indent="-257175" defTabSz="685800">
              <a:spcBef>
                <a:spcPts val="500"/>
              </a:spcBef>
              <a:buSzPct val="100000"/>
              <a:buFont typeface="Arial"/>
              <a:buChar char="•"/>
              <a:defRPr>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a:t>Students should gain initial exposure to working with CSS to build wireframe layouts.</a:t>
            </a:r>
            <a:endParaRPr sz="2400" dirty="0"/>
          </a:p>
          <a:p>
            <a:pPr marL="257175" indent="-257175" defTabSz="685800">
              <a:spcBef>
                <a:spcPts val="500"/>
              </a:spcBef>
              <a:buSzPct val="100000"/>
              <a:buFont typeface="Arial"/>
              <a:buChar char="•"/>
              <a:defRPr>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dirty="0"/>
              <a:t>Students </a:t>
            </a:r>
            <a:r>
              <a:rPr lang="en-US" dirty="0"/>
              <a:t>should be motivated to stick through the class</a:t>
            </a:r>
            <a:r>
              <a:rPr dirty="0"/>
              <a:t>.</a:t>
            </a:r>
            <a:endParaRPr sz="2400" dirty="0"/>
          </a:p>
          <a:p>
            <a:pPr marL="257175" indent="-257175" defTabSz="685800">
              <a:spcBef>
                <a:spcPts val="500"/>
              </a:spcBef>
              <a:buSzPct val="100000"/>
              <a:buFont typeface="Arial"/>
              <a:buChar char="•"/>
              <a:defRPr>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dirty="0"/>
              <a:t>Students </a:t>
            </a:r>
            <a:r>
              <a:rPr lang="en-US" dirty="0"/>
              <a:t>should complete the Bash Checkpoint</a:t>
            </a:r>
            <a:r>
              <a:rPr dirty="0"/>
              <a:t>. </a:t>
            </a:r>
          </a:p>
        </p:txBody>
      </p:sp>
    </p:spTree>
    <p:extLst>
      <p:ext uri="{BB962C8B-B14F-4D97-AF65-F5344CB8AC3E}">
        <p14:creationId xmlns:p14="http://schemas.microsoft.com/office/powerpoint/2010/main" val="2035151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Title 1"/>
          <p:cNvSpPr txBox="1">
            <a:spLocks noGrp="1"/>
          </p:cNvSpPr>
          <p:nvPr>
            <p:ph type="title"/>
          </p:nvPr>
        </p:nvSpPr>
        <p:spPr>
          <a:xfrm>
            <a:off x="390606" y="2953542"/>
            <a:ext cx="8229601" cy="871859"/>
          </a:xfrm>
          <a:prstGeom prst="rect">
            <a:avLst/>
          </a:prstGeom>
        </p:spPr>
        <p:txBody>
          <a:bodyPr/>
          <a:lstStyle/>
          <a:p>
            <a:r>
              <a:t>Recap + Reassurances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 name="Picture 2" descr="Picture 2"/>
          <p:cNvPicPr>
            <a:picLocks noChangeAspect="1"/>
          </p:cNvPicPr>
          <p:nvPr/>
        </p:nvPicPr>
        <p:blipFill>
          <a:blip r:embed="rId2">
            <a:extLst/>
          </a:blip>
          <a:stretch>
            <a:fillRect/>
          </a:stretch>
        </p:blipFill>
        <p:spPr>
          <a:xfrm>
            <a:off x="304800" y="-76200"/>
            <a:ext cx="8686800" cy="6949441"/>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Title 1"/>
          <p:cNvSpPr txBox="1">
            <a:spLocks noGrp="1"/>
          </p:cNvSpPr>
          <p:nvPr>
            <p:ph type="title"/>
          </p:nvPr>
        </p:nvSpPr>
        <p:spPr>
          <a:xfrm>
            <a:off x="390606" y="2953542"/>
            <a:ext cx="8229601" cy="871859"/>
          </a:xfrm>
          <a:prstGeom prst="rect">
            <a:avLst/>
          </a:prstGeom>
        </p:spPr>
        <p:txBody>
          <a:bodyPr/>
          <a:lstStyle/>
          <a:p>
            <a:r>
              <a:t>Questions?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1" name="Title 1"/>
          <p:cNvSpPr txBox="1">
            <a:spLocks noGrp="1"/>
          </p:cNvSpPr>
          <p:nvPr>
            <p:ph type="title"/>
          </p:nvPr>
        </p:nvSpPr>
        <p:spPr>
          <a:xfrm>
            <a:off x="390606" y="2953542"/>
            <a:ext cx="8229601" cy="871859"/>
          </a:xfrm>
          <a:prstGeom prst="rect">
            <a:avLst/>
          </a:prstGeom>
        </p:spPr>
        <p:txBody>
          <a:bodyPr/>
          <a:lstStyle/>
          <a:p>
            <a:r>
              <a:t>EXTRA MATERIAL</a:t>
            </a:r>
          </a:p>
        </p:txBody>
      </p:sp>
    </p:spTree>
  </p:cSld>
  <p:clrMapOvr>
    <a:masterClrMapping/>
  </p:clrMapOvr>
  <p:transition spd="slow">
    <p:dissolv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3"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
        <p:nvSpPr>
          <p:cNvPr id="534" name="Rectangle 4"/>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35" name="TextBox 5"/>
          <p:cNvSpPr txBox="1"/>
          <p:nvPr/>
        </p:nvSpPr>
        <p:spPr>
          <a:xfrm>
            <a:off x="304800" y="914400"/>
            <a:ext cx="8686800" cy="47042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Take a website you commonly visit (Amazon, Google, Huff Po, etc.) and heavily modify it with Google Developer Tools. </a:t>
            </a:r>
          </a:p>
          <a:p>
            <a:pPr>
              <a:defRPr sz="2400">
                <a:latin typeface="Arial"/>
                <a:ea typeface="Arial"/>
                <a:cs typeface="Arial"/>
                <a:sym typeface="Arial"/>
              </a:defRPr>
            </a:pPr>
            <a:endParaRPr/>
          </a:p>
          <a:p>
            <a:pPr>
              <a:defRPr sz="2400">
                <a:latin typeface="Arial"/>
                <a:ea typeface="Arial"/>
                <a:cs typeface="Arial"/>
                <a:sym typeface="Arial"/>
              </a:defRPr>
            </a:pPr>
            <a:r>
              <a:t>You have 15 minutes to test Chrome Inspector. Try modifying:</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Content (change words).</a:t>
            </a:r>
          </a:p>
          <a:p>
            <a:pPr marL="342900" indent="-342900">
              <a:buSzPct val="100000"/>
              <a:buFont typeface="Arial"/>
              <a:buChar char="•"/>
              <a:defRPr sz="2400">
                <a:latin typeface="Arial"/>
                <a:ea typeface="Arial"/>
                <a:cs typeface="Arial"/>
                <a:sym typeface="Arial"/>
              </a:defRPr>
            </a:pPr>
            <a:r>
              <a:t>Colors.</a:t>
            </a:r>
          </a:p>
          <a:p>
            <a:pPr marL="342900" indent="-342900">
              <a:buSzPct val="100000"/>
              <a:buFont typeface="Arial"/>
              <a:buChar char="•"/>
              <a:defRPr sz="2400">
                <a:latin typeface="Arial"/>
                <a:ea typeface="Arial"/>
                <a:cs typeface="Arial"/>
                <a:sym typeface="Arial"/>
              </a:defRPr>
            </a:pPr>
            <a:r>
              <a:t>Spacing.</a:t>
            </a:r>
          </a:p>
          <a:p>
            <a:pPr marL="342900" indent="-342900">
              <a:buSzPct val="100000"/>
              <a:buFont typeface="Arial"/>
              <a:buChar char="•"/>
              <a:defRPr sz="2400">
                <a:latin typeface="Arial"/>
                <a:ea typeface="Arial"/>
                <a:cs typeface="Arial"/>
                <a:sym typeface="Arial"/>
              </a:defRPr>
            </a:pPr>
            <a:r>
              <a:t>Any other CSS style rules.</a:t>
            </a:r>
          </a:p>
          <a:p>
            <a:pPr marL="342900" indent="-342900">
              <a:buSzPct val="100000"/>
              <a:buFont typeface="Arial"/>
              <a:buChar char="•"/>
              <a:defRPr sz="2400">
                <a:latin typeface="Arial"/>
                <a:ea typeface="Arial"/>
                <a:cs typeface="Arial"/>
                <a:sym typeface="Arial"/>
              </a:defRPr>
            </a:pPr>
            <a:endParaRPr/>
          </a:p>
          <a:p>
            <a:pPr>
              <a:defRPr sz="2400">
                <a:latin typeface="Arial"/>
                <a:ea typeface="Arial"/>
                <a:cs typeface="Arial"/>
                <a:sym typeface="Arial"/>
              </a:defRPr>
            </a:pPr>
            <a:r>
              <a:t>When you’re done, send a screenshot to your class’s Slack.</a:t>
            </a:r>
          </a:p>
        </p:txBody>
      </p:sp>
    </p:spTree>
  </p:cSld>
  <p:clrMapOvr>
    <a:masterClrMapping/>
  </p:clrMapOvr>
  <p:transition spd="slow">
    <p:dissolv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 name="Title 1"/>
          <p:cNvSpPr txBox="1">
            <a:spLocks noGrp="1"/>
          </p:cNvSpPr>
          <p:nvPr>
            <p:ph type="title"/>
          </p:nvPr>
        </p:nvSpPr>
        <p:spPr>
          <a:xfrm>
            <a:off x="390606" y="2953542"/>
            <a:ext cx="8229601" cy="871859"/>
          </a:xfrm>
          <a:prstGeom prst="rect">
            <a:avLst/>
          </a:prstGeom>
        </p:spPr>
        <p:txBody>
          <a:bodyPr/>
          <a:lstStyle/>
          <a:p>
            <a:r>
              <a:t>CSS Resets</a:t>
            </a:r>
          </a:p>
        </p:txBody>
      </p:sp>
    </p:spTree>
  </p:cSld>
  <p:clrMapOvr>
    <a:masterClrMapping/>
  </p:clrMapOvr>
  <p:transition spd="slow">
    <p:dissolv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 name="Title 1"/>
          <p:cNvSpPr txBox="1">
            <a:spLocks noGrp="1"/>
          </p:cNvSpPr>
          <p:nvPr>
            <p:ph type="title"/>
          </p:nvPr>
        </p:nvSpPr>
        <p:spPr>
          <a:xfrm>
            <a:off x="304800" y="-1"/>
            <a:ext cx="7086600" cy="653856"/>
          </a:xfrm>
          <a:prstGeom prst="rect">
            <a:avLst/>
          </a:prstGeom>
        </p:spPr>
        <p:txBody>
          <a:bodyPr/>
          <a:lstStyle>
            <a:lvl1pPr>
              <a:defRPr sz="2100"/>
            </a:lvl1pPr>
          </a:lstStyle>
          <a:p>
            <a:r>
              <a:t>Loading Multiple CSS Files ***(Very Important!!!)***</a:t>
            </a:r>
          </a:p>
        </p:txBody>
      </p:sp>
      <p:pic>
        <p:nvPicPr>
          <p:cNvPr id="540" name="Picture 3" descr="Picture 3"/>
          <p:cNvPicPr>
            <a:picLocks noChangeAspect="1"/>
          </p:cNvPicPr>
          <p:nvPr/>
        </p:nvPicPr>
        <p:blipFill>
          <a:blip r:embed="rId2">
            <a:extLst/>
          </a:blip>
          <a:stretch>
            <a:fillRect/>
          </a:stretch>
        </p:blipFill>
        <p:spPr>
          <a:xfrm>
            <a:off x="331595" y="762000"/>
            <a:ext cx="8545216" cy="3141803"/>
          </a:xfrm>
          <a:prstGeom prst="rect">
            <a:avLst/>
          </a:prstGeom>
          <a:ln w="12700">
            <a:miter lim="400000"/>
          </a:ln>
        </p:spPr>
      </p:pic>
      <p:sp>
        <p:nvSpPr>
          <p:cNvPr id="541" name="Shape 70"/>
          <p:cNvSpPr txBox="1"/>
          <p:nvPr/>
        </p:nvSpPr>
        <p:spPr>
          <a:xfrm>
            <a:off x="321546" y="3977290"/>
            <a:ext cx="8555265" cy="2298304"/>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a:latin typeface="Arial"/>
                <a:ea typeface="Arial"/>
                <a:cs typeface="Arial"/>
                <a:sym typeface="Arial"/>
              </a:defRPr>
            </a:pPr>
            <a:r>
              <a:t>We can link our documents to more than one stylesheet at a time—one of the most powerful features of CSS/HTML.</a:t>
            </a:r>
            <a:endParaRPr sz="2400"/>
          </a:p>
          <a:p>
            <a:pPr marL="257175" indent="-257175" defTabSz="685800">
              <a:spcBef>
                <a:spcPts val="500"/>
              </a:spcBef>
              <a:buSzPct val="100000"/>
              <a:buFont typeface="Arial"/>
              <a:buChar char="•"/>
              <a:defRPr>
                <a:latin typeface="Arial"/>
                <a:ea typeface="Arial"/>
                <a:cs typeface="Arial"/>
                <a:sym typeface="Arial"/>
              </a:defRPr>
            </a:pPr>
            <a:endParaRPr sz="2400"/>
          </a:p>
          <a:p>
            <a:pPr marL="257175" indent="-257175" defTabSz="685800">
              <a:spcBef>
                <a:spcPts val="400"/>
              </a:spcBef>
              <a:buSzPct val="100000"/>
              <a:buFont typeface="Arial"/>
              <a:buChar char="•"/>
              <a:defRPr>
                <a:latin typeface="Arial"/>
                <a:ea typeface="Arial"/>
                <a:cs typeface="Arial"/>
                <a:sym typeface="Arial"/>
              </a:defRPr>
            </a:pPr>
            <a:r>
              <a:t>By tapping into different stylesheets simultaneously, we can create complex layouts with plenty of design rules.</a:t>
            </a:r>
            <a:endParaRPr sz="2400"/>
          </a:p>
          <a:p>
            <a:pPr marL="257175" indent="-257175" defTabSz="685800">
              <a:spcBef>
                <a:spcPts val="500"/>
              </a:spcBef>
              <a:buSzPct val="100000"/>
              <a:buFont typeface="Arial"/>
              <a:buChar char="•"/>
              <a:defRPr>
                <a:latin typeface="Arial"/>
                <a:ea typeface="Arial"/>
                <a:cs typeface="Arial"/>
                <a:sym typeface="Arial"/>
              </a:defRPr>
            </a:pPr>
            <a:endParaRPr sz="2400"/>
          </a:p>
          <a:p>
            <a:pPr marL="257175" indent="-257175" defTabSz="685800">
              <a:spcBef>
                <a:spcPts val="400"/>
              </a:spcBef>
              <a:buSzPct val="100000"/>
              <a:buFont typeface="Arial"/>
              <a:buChar char="•"/>
              <a:defRPr>
                <a:latin typeface="Arial"/>
                <a:ea typeface="Arial"/>
                <a:cs typeface="Arial"/>
                <a:sym typeface="Arial"/>
              </a:defRPr>
            </a:pPr>
            <a:r>
              <a:t>Just remember: the loading </a:t>
            </a:r>
            <a:r>
              <a:rPr b="1" i="1" u="sng"/>
              <a:t>order matters!!!</a:t>
            </a:r>
          </a:p>
        </p:txBody>
      </p:sp>
    </p:spTree>
  </p:cSld>
  <p:clrMapOvr>
    <a:masterClrMapping/>
  </p:clrMapOvr>
  <p:transition spd="slow">
    <p:dissolv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3" name="Title 1"/>
          <p:cNvSpPr txBox="1">
            <a:spLocks noGrp="1"/>
          </p:cNvSpPr>
          <p:nvPr>
            <p:ph type="title"/>
          </p:nvPr>
        </p:nvSpPr>
        <p:spPr>
          <a:xfrm>
            <a:off x="304799" y="-1"/>
            <a:ext cx="5470528" cy="653856"/>
          </a:xfrm>
          <a:prstGeom prst="rect">
            <a:avLst/>
          </a:prstGeom>
        </p:spPr>
        <p:txBody>
          <a:bodyPr/>
          <a:lstStyle/>
          <a:p>
            <a:r>
              <a:t>What Browser?</a:t>
            </a:r>
          </a:p>
        </p:txBody>
      </p:sp>
      <p:sp>
        <p:nvSpPr>
          <p:cNvPr id="544" name="Title 1"/>
          <p:cNvSpPr txBox="1"/>
          <p:nvPr/>
        </p:nvSpPr>
        <p:spPr>
          <a:xfrm>
            <a:off x="457200" y="1600200"/>
            <a:ext cx="8229600" cy="350520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algn="ctr" defTabSz="685800">
              <a:defRPr sz="3000" i="1">
                <a:latin typeface="Arial"/>
                <a:ea typeface="Arial"/>
                <a:cs typeface="Arial"/>
                <a:sym typeface="Arial"/>
              </a:defRPr>
            </a:pPr>
            <a:r>
              <a:t>By a show of hands…</a:t>
            </a:r>
            <a:endParaRPr sz="3300">
              <a:latin typeface="Calibri Light"/>
              <a:ea typeface="Calibri Light"/>
              <a:cs typeface="Calibri Light"/>
              <a:sym typeface="Calibri Light"/>
            </a:endParaRPr>
          </a:p>
          <a:p>
            <a:pPr algn="ctr" defTabSz="685800">
              <a:defRPr sz="4200" b="1" i="1">
                <a:latin typeface="Arial"/>
                <a:ea typeface="Arial"/>
                <a:cs typeface="Arial"/>
                <a:sym typeface="Arial"/>
              </a:defRPr>
            </a:pPr>
            <a:r>
              <a:t>Which browser do you use?</a:t>
            </a:r>
          </a:p>
        </p:txBody>
      </p:sp>
    </p:spTree>
  </p:cSld>
  <p:clrMapOvr>
    <a:masterClrMapping/>
  </p:clrMapOvr>
  <p:transition spd="slow">
    <p:dissolv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Title 1"/>
          <p:cNvSpPr txBox="1">
            <a:spLocks noGrp="1"/>
          </p:cNvSpPr>
          <p:nvPr>
            <p:ph type="title"/>
          </p:nvPr>
        </p:nvSpPr>
        <p:spPr>
          <a:xfrm>
            <a:off x="304800" y="-1"/>
            <a:ext cx="7086600" cy="653856"/>
          </a:xfrm>
          <a:prstGeom prst="rect">
            <a:avLst/>
          </a:prstGeom>
        </p:spPr>
        <p:txBody>
          <a:bodyPr/>
          <a:lstStyle/>
          <a:p>
            <a:r>
              <a:t>Battle of the Browsers</a:t>
            </a:r>
          </a:p>
        </p:txBody>
      </p:sp>
      <p:pic>
        <p:nvPicPr>
          <p:cNvPr id="547" name="Picture 2" descr="Picture 2"/>
          <p:cNvPicPr>
            <a:picLocks noChangeAspect="1"/>
          </p:cNvPicPr>
          <p:nvPr/>
        </p:nvPicPr>
        <p:blipFill>
          <a:blip r:embed="rId2">
            <a:extLst/>
          </a:blip>
          <a:stretch>
            <a:fillRect/>
          </a:stretch>
        </p:blipFill>
        <p:spPr>
          <a:xfrm>
            <a:off x="304800" y="1003206"/>
            <a:ext cx="3810000" cy="5057776"/>
          </a:xfrm>
          <a:prstGeom prst="rect">
            <a:avLst/>
          </a:prstGeom>
          <a:ln w="12700">
            <a:miter lim="400000"/>
          </a:ln>
        </p:spPr>
      </p:pic>
      <p:sp>
        <p:nvSpPr>
          <p:cNvPr id="548" name="Shape 70"/>
          <p:cNvSpPr txBox="1"/>
          <p:nvPr/>
        </p:nvSpPr>
        <p:spPr>
          <a:xfrm>
            <a:off x="4724400" y="1307707"/>
            <a:ext cx="4321174" cy="3947966"/>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sz="2000">
                <a:latin typeface="Arial"/>
                <a:ea typeface="Arial"/>
                <a:cs typeface="Arial"/>
                <a:sym typeface="Arial"/>
              </a:defRPr>
            </a:pPr>
            <a:r>
              <a:t>Under the hood, web browsers often </a:t>
            </a:r>
            <a:r>
              <a:rPr b="1" u="sng"/>
              <a:t>render webpages differently</a:t>
            </a:r>
            <a:r>
              <a:t> than their competition.</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These disparities could mean HTML/CSS displaying differently  in each web client.</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Because of these potential divergences, web developers need to make their websites </a:t>
            </a:r>
            <a:r>
              <a:rPr b="1" u="sng"/>
              <a:t>cross-browser compatible</a:t>
            </a:r>
            <a:r>
              <a:t>.</a:t>
            </a:r>
          </a:p>
        </p:txBody>
      </p:sp>
    </p:spTree>
  </p:cSld>
  <p:clrMapOvr>
    <a:masterClrMapping/>
  </p:clrMapOvr>
  <p:transition spd="slow">
    <p:dissolv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Title 1"/>
          <p:cNvSpPr txBox="1">
            <a:spLocks noGrp="1"/>
          </p:cNvSpPr>
          <p:nvPr>
            <p:ph type="title"/>
          </p:nvPr>
        </p:nvSpPr>
        <p:spPr>
          <a:xfrm>
            <a:off x="304800" y="-1"/>
            <a:ext cx="7086600" cy="653856"/>
          </a:xfrm>
          <a:prstGeom prst="rect">
            <a:avLst/>
          </a:prstGeom>
        </p:spPr>
        <p:txBody>
          <a:bodyPr/>
          <a:lstStyle/>
          <a:p>
            <a:r>
              <a:t>Reset.css (or Normalize.css)</a:t>
            </a:r>
          </a:p>
        </p:txBody>
      </p:sp>
      <p:pic>
        <p:nvPicPr>
          <p:cNvPr id="551" name="Picture 4" descr="Picture 4"/>
          <p:cNvPicPr>
            <a:picLocks noChangeAspect="1"/>
          </p:cNvPicPr>
          <p:nvPr/>
        </p:nvPicPr>
        <p:blipFill>
          <a:blip r:embed="rId2">
            <a:extLst/>
          </a:blip>
          <a:stretch>
            <a:fillRect/>
          </a:stretch>
        </p:blipFill>
        <p:spPr>
          <a:xfrm>
            <a:off x="1143000" y="783752"/>
            <a:ext cx="6867525" cy="3673163"/>
          </a:xfrm>
          <a:prstGeom prst="rect">
            <a:avLst/>
          </a:prstGeom>
          <a:ln>
            <a:solidFill>
              <a:schemeClr val="accent1"/>
            </a:solidFill>
          </a:ln>
        </p:spPr>
      </p:pic>
      <p:sp>
        <p:nvSpPr>
          <p:cNvPr id="552" name="Shape 70"/>
          <p:cNvSpPr txBox="1"/>
          <p:nvPr/>
        </p:nvSpPr>
        <p:spPr>
          <a:xfrm>
            <a:off x="152398" y="4586811"/>
            <a:ext cx="8882745" cy="163471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a:latin typeface="Arial"/>
                <a:ea typeface="Arial"/>
                <a:cs typeface="Arial"/>
                <a:sym typeface="Arial"/>
              </a:defRPr>
            </a:pPr>
            <a:r>
              <a:t>Reset.css will “reset” all browser-specific CSS. This means your site will appear the same in all browsers.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However, you will have to re-style everything yourself.</a:t>
            </a:r>
          </a:p>
        </p:txBody>
      </p:sp>
    </p:spTree>
  </p:cSld>
  <p:clrMapOvr>
    <a:masterClrMapping/>
  </p:clrMapOvr>
  <p:transition spd="slow">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xfrm>
            <a:off x="390606" y="2953542"/>
            <a:ext cx="8229601" cy="871859"/>
          </a:xfrm>
          <a:prstGeom prst="rect">
            <a:avLst/>
          </a:prstGeom>
        </p:spPr>
        <p:txBody>
          <a:bodyPr/>
          <a:lstStyle/>
          <a:p>
            <a:r>
              <a:t>Warning!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Why CSS Resets Matter</a:t>
            </a:r>
          </a:p>
        </p:txBody>
      </p:sp>
      <p:sp>
        <p:nvSpPr>
          <p:cNvPr id="555" name="Shape 70"/>
          <p:cNvSpPr txBox="1"/>
          <p:nvPr/>
        </p:nvSpPr>
        <p:spPr>
          <a:xfrm>
            <a:off x="228599" y="1307707"/>
            <a:ext cx="8740776" cy="253304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457200" indent="-457200" defTabSz="685800">
              <a:spcBef>
                <a:spcPts val="500"/>
              </a:spcBef>
              <a:buSzPct val="100000"/>
              <a:buAutoNum type="arabicPeriod"/>
              <a:defRPr sz="2200">
                <a:latin typeface="Arial"/>
                <a:ea typeface="Arial"/>
                <a:cs typeface="Arial"/>
                <a:sym typeface="Arial"/>
              </a:defRPr>
            </a:pPr>
            <a:r>
              <a:t>It’s important for creating browser-compatible websites.</a:t>
            </a:r>
            <a:endParaRPr sz="2400"/>
          </a:p>
          <a:p>
            <a:pPr marL="457200" indent="-457200" defTabSz="685800">
              <a:spcBef>
                <a:spcPts val="500"/>
              </a:spcBef>
              <a:buSzPct val="100000"/>
              <a:buAutoNum type="arabicPeriod"/>
              <a:defRPr sz="2200">
                <a:latin typeface="Arial"/>
                <a:ea typeface="Arial"/>
                <a:cs typeface="Arial"/>
                <a:sym typeface="Arial"/>
              </a:defRPr>
            </a:pPr>
            <a:endParaRPr sz="2400"/>
          </a:p>
          <a:p>
            <a:pPr marL="457200" indent="-457200" defTabSz="685800">
              <a:spcBef>
                <a:spcPts val="500"/>
              </a:spcBef>
              <a:buSzPct val="100000"/>
              <a:buAutoNum type="arabicPeriod" startAt="2"/>
              <a:defRPr sz="2200">
                <a:latin typeface="Arial"/>
                <a:ea typeface="Arial"/>
                <a:cs typeface="Arial"/>
                <a:sym typeface="Arial"/>
              </a:defRPr>
            </a:pPr>
            <a:r>
              <a:t>It’s an example of using someone else’s CSS in </a:t>
            </a:r>
            <a:r>
              <a:rPr i="1" u="sng"/>
              <a:t>your </a:t>
            </a:r>
            <a:r>
              <a:t>website!!!</a:t>
            </a:r>
            <a:endParaRPr sz="2400"/>
          </a:p>
          <a:p>
            <a:pPr marL="457200" indent="-457200" defTabSz="685800">
              <a:spcBef>
                <a:spcPts val="500"/>
              </a:spcBef>
              <a:buSzPct val="100000"/>
              <a:buAutoNum type="arabicPeriod" startAt="2"/>
              <a:defRPr sz="2200">
                <a:latin typeface="Arial"/>
                <a:ea typeface="Arial"/>
                <a:cs typeface="Arial"/>
                <a:sym typeface="Arial"/>
              </a:defRPr>
            </a:pPr>
            <a:endParaRPr sz="2400"/>
          </a:p>
          <a:p>
            <a:pPr marL="457200" indent="-457200" defTabSz="685800">
              <a:spcBef>
                <a:spcPts val="500"/>
              </a:spcBef>
              <a:buSzPct val="100000"/>
              <a:buAutoNum type="arabicPeriod" startAt="3"/>
              <a:defRPr sz="2200">
                <a:latin typeface="Arial"/>
                <a:ea typeface="Arial"/>
                <a:cs typeface="Arial"/>
                <a:sym typeface="Arial"/>
              </a:defRPr>
            </a:pPr>
            <a:r>
              <a:t>It’s a common Front-End Developer Interview question.</a:t>
            </a:r>
            <a:endParaRPr sz="2400"/>
          </a:p>
        </p:txBody>
      </p:sp>
    </p:spTree>
  </p:cSld>
  <p:clrMapOvr>
    <a:masterClrMapping/>
  </p:clrMapOvr>
  <p:transition spd="slow">
    <p:dissolv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7"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
        <p:nvSpPr>
          <p:cNvPr id="558" name="Rectangle 4"/>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59" name="TextBox 5"/>
          <p:cNvSpPr txBox="1"/>
          <p:nvPr/>
        </p:nvSpPr>
        <p:spPr>
          <a:xfrm>
            <a:off x="304800" y="914399"/>
            <a:ext cx="8686800" cy="25706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Follow the instructions given via Slack to incorporate a reset.css file in a basic HTML file. </a:t>
            </a:r>
          </a:p>
          <a:p>
            <a:pPr>
              <a:defRPr sz="2400">
                <a:latin typeface="Arial"/>
                <a:ea typeface="Arial"/>
                <a:cs typeface="Arial"/>
                <a:sym typeface="Arial"/>
              </a:defRPr>
            </a:pPr>
            <a:endParaRPr/>
          </a:p>
          <a:p>
            <a:pPr>
              <a:defRPr sz="2400">
                <a:latin typeface="Arial"/>
                <a:ea typeface="Arial"/>
                <a:cs typeface="Arial"/>
                <a:sym typeface="Arial"/>
              </a:defRPr>
            </a:pPr>
            <a:r>
              <a:t>Note the impact of the reset file makes after you include it.</a:t>
            </a:r>
          </a:p>
        </p:txBody>
      </p:sp>
    </p:spTree>
  </p:cSld>
  <p:clrMapOvr>
    <a:masterClrMapping/>
  </p:clrMapOvr>
  <p:transition spd="slow">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le 1"/>
          <p:cNvSpPr txBox="1">
            <a:spLocks noGrp="1"/>
          </p:cNvSpPr>
          <p:nvPr>
            <p:ph type="title"/>
          </p:nvPr>
        </p:nvSpPr>
        <p:spPr>
          <a:xfrm>
            <a:off x="304799" y="-1"/>
            <a:ext cx="5470528" cy="653856"/>
          </a:xfrm>
          <a:prstGeom prst="rect">
            <a:avLst/>
          </a:prstGeom>
        </p:spPr>
        <p:txBody>
          <a:bodyPr/>
          <a:lstStyle/>
          <a:p>
            <a:r>
              <a:t>Brace Yourselves</a:t>
            </a:r>
          </a:p>
        </p:txBody>
      </p:sp>
      <p:sp>
        <p:nvSpPr>
          <p:cNvPr id="268" name="Title 1"/>
          <p:cNvSpPr txBox="1"/>
          <p:nvPr/>
        </p:nvSpPr>
        <p:spPr>
          <a:xfrm>
            <a:off x="152400" y="653853"/>
            <a:ext cx="8915400" cy="10981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4000" b="1" i="1">
                <a:latin typeface="Arial"/>
                <a:ea typeface="Arial"/>
                <a:cs typeface="Arial"/>
                <a:sym typeface="Arial"/>
              </a:defRPr>
            </a:lvl1pPr>
          </a:lstStyle>
          <a:p>
            <a:r>
              <a:t>Today is going to be a bit tough.</a:t>
            </a:r>
          </a:p>
        </p:txBody>
      </p:sp>
      <p:sp>
        <p:nvSpPr>
          <p:cNvPr id="269" name="Title 1"/>
          <p:cNvSpPr txBox="1"/>
          <p:nvPr/>
        </p:nvSpPr>
        <p:spPr>
          <a:xfrm>
            <a:off x="228600" y="5181600"/>
            <a:ext cx="8915400" cy="109817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algn="ctr" defTabSz="685800">
              <a:lnSpc>
                <a:spcPct val="80000"/>
              </a:lnSpc>
              <a:defRPr sz="3300" b="1" i="1">
                <a:latin typeface="Arial"/>
                <a:ea typeface="Arial"/>
                <a:cs typeface="Arial"/>
                <a:sym typeface="Arial"/>
              </a:defRPr>
            </a:pPr>
            <a:r>
              <a:t>But trust us! </a:t>
            </a:r>
            <a:endParaRPr>
              <a:latin typeface="Calibri Light"/>
              <a:ea typeface="Calibri Light"/>
              <a:cs typeface="Calibri Light"/>
              <a:sym typeface="Calibri Light"/>
            </a:endParaRPr>
          </a:p>
          <a:p>
            <a:pPr algn="ctr" defTabSz="685800">
              <a:lnSpc>
                <a:spcPct val="80000"/>
              </a:lnSpc>
              <a:defRPr sz="3300" i="1">
                <a:latin typeface="Arial"/>
                <a:ea typeface="Arial"/>
                <a:cs typeface="Arial"/>
                <a:sym typeface="Arial"/>
              </a:defRPr>
            </a:pPr>
            <a:r>
              <a:t>It will all look easy a few weeks from now.</a:t>
            </a:r>
          </a:p>
        </p:txBody>
      </p:sp>
      <p:pic>
        <p:nvPicPr>
          <p:cNvPr id="270" name="Picture 5" descr="Picture 5"/>
          <p:cNvPicPr>
            <a:picLocks noChangeAspect="1"/>
          </p:cNvPicPr>
          <p:nvPr/>
        </p:nvPicPr>
        <p:blipFill>
          <a:blip r:embed="rId3">
            <a:extLst/>
          </a:blip>
          <a:stretch>
            <a:fillRect/>
          </a:stretch>
        </p:blipFill>
        <p:spPr>
          <a:xfrm>
            <a:off x="1752600" y="1707737"/>
            <a:ext cx="5486400" cy="351815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Main_Unbranded">
  <a:themeElements>
    <a:clrScheme name="Main_Unbranded">
      <a:dk1>
        <a:srgbClr val="000000"/>
      </a:dk1>
      <a:lt1>
        <a:srgbClr val="404040"/>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Main_Unbranded">
      <a:majorFont>
        <a:latin typeface="Calibri"/>
        <a:ea typeface="Calibri"/>
        <a:cs typeface="Calibri"/>
      </a:majorFont>
      <a:minorFont>
        <a:latin typeface="Helvetica"/>
        <a:ea typeface="Helvetica"/>
        <a:cs typeface="Helvetica"/>
      </a:minorFont>
    </a:fontScheme>
    <a:fmtScheme name="Main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in_Unbranded">
  <a:themeElements>
    <a:clrScheme name="Main_Unbranded">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Main_Unbranded">
      <a:majorFont>
        <a:latin typeface="Calibri"/>
        <a:ea typeface="Calibri"/>
        <a:cs typeface="Calibri"/>
      </a:majorFont>
      <a:minorFont>
        <a:latin typeface="Helvetica"/>
        <a:ea typeface="Helvetica"/>
        <a:cs typeface="Helvetica"/>
      </a:minorFont>
    </a:fontScheme>
    <a:fmtScheme name="Main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340</TotalTime>
  <Words>2713</Words>
  <Application>Microsoft Office PowerPoint</Application>
  <PresentationFormat>On-screen Show (4:3)</PresentationFormat>
  <Paragraphs>387</Paragraphs>
  <Slides>81</Slides>
  <Notes>31</Notes>
  <HiddenSlides>9</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Calibri Light</vt:lpstr>
      <vt:lpstr>Calibri</vt:lpstr>
      <vt:lpstr>Main_Unbranded</vt:lpstr>
      <vt:lpstr>Heroes of CSS</vt:lpstr>
      <vt:lpstr>Admin Items</vt:lpstr>
      <vt:lpstr>Homework Assignment</vt:lpstr>
      <vt:lpstr>Homework Assignment</vt:lpstr>
      <vt:lpstr>Most Important of All….</vt:lpstr>
      <vt:lpstr>Today’s Class!</vt:lpstr>
      <vt:lpstr>Today’s Objectives</vt:lpstr>
      <vt:lpstr>Warning!</vt:lpstr>
      <vt:lpstr>Brace Yourselves</vt:lpstr>
      <vt:lpstr>Brace Yourselves</vt:lpstr>
      <vt:lpstr>CSS Recap</vt:lpstr>
      <vt:lpstr>Critical Question</vt:lpstr>
      <vt:lpstr>HTML / CSS Definitions (*yawn* unimportant)</vt:lpstr>
      <vt:lpstr>HTML / CSS Analogy</vt:lpstr>
      <vt:lpstr>Basic HTML Page - Result</vt:lpstr>
      <vt:lpstr>Enter CSS - Result</vt:lpstr>
      <vt:lpstr>Critical Question</vt:lpstr>
      <vt:lpstr>CSS Syntax</vt:lpstr>
      <vt:lpstr>Selectors</vt:lpstr>
      <vt:lpstr>CSS Selectors</vt:lpstr>
      <vt:lpstr>Lingering Questions</vt:lpstr>
      <vt:lpstr>Relative File Paths</vt:lpstr>
      <vt:lpstr>Relative File Paths</vt:lpstr>
      <vt:lpstr>Quick Demo</vt:lpstr>
      <vt:lpstr>Absolutely No Absolute Paths</vt:lpstr>
      <vt:lpstr>PowerPoint Presentation</vt:lpstr>
      <vt:lpstr>Box Model</vt:lpstr>
      <vt:lpstr>PowerPoint Presentation</vt:lpstr>
      <vt:lpstr>PowerPoint Presentation</vt:lpstr>
      <vt:lpstr>PowerPoint Presentation</vt:lpstr>
      <vt:lpstr>PowerPoint Presentation</vt:lpstr>
      <vt:lpstr>We Be Floatin’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Demo</vt:lpstr>
      <vt:lpstr>PowerPoint Presentation</vt:lpstr>
      <vt:lpstr>PowerPoint Presentation</vt:lpstr>
      <vt:lpstr>PowerPoint Presentation</vt:lpstr>
      <vt:lpstr>PowerPoint Presentation</vt:lpstr>
      <vt:lpstr>PowerPoint Presentation</vt:lpstr>
      <vt:lpstr>BREAK!</vt:lpstr>
      <vt:lpstr>CSS Positioning</vt:lpstr>
      <vt:lpstr>PowerPoint Presentation</vt:lpstr>
      <vt:lpstr>PowerPoint Presentation</vt:lpstr>
      <vt:lpstr>PowerPoint Presentation</vt:lpstr>
      <vt:lpstr>PowerPoint Presentation</vt:lpstr>
      <vt:lpstr>PowerPoint Presentation</vt:lpstr>
      <vt:lpstr>PowerPoint Presentation</vt:lpstr>
      <vt:lpstr>Quick Demo</vt:lpstr>
      <vt:lpstr>PowerPoint Presentation</vt:lpstr>
      <vt:lpstr>PowerPoint Presentation</vt:lpstr>
      <vt:lpstr>PowerPoint Presentation</vt:lpstr>
      <vt:lpstr>PowerPoint Presentation</vt:lpstr>
      <vt:lpstr>PowerPoint Presentation</vt:lpstr>
      <vt:lpstr>Advice</vt:lpstr>
      <vt:lpstr>Chrome Inspector</vt:lpstr>
      <vt:lpstr>PowerPoint Presentation</vt:lpstr>
      <vt:lpstr>PowerPoint Presentation</vt:lpstr>
      <vt:lpstr>Next Class! </vt:lpstr>
      <vt:lpstr>Recap + Reassurances</vt:lpstr>
      <vt:lpstr>PowerPoint Presentation</vt:lpstr>
      <vt:lpstr>Questions?</vt:lpstr>
      <vt:lpstr>EXTRA MATERIAL</vt:lpstr>
      <vt:lpstr>PowerPoint Presentation</vt:lpstr>
      <vt:lpstr>CSS Resets</vt:lpstr>
      <vt:lpstr>Loading Multiple CSS Files ***(Very Important!!!)***</vt:lpstr>
      <vt:lpstr>What Browser?</vt:lpstr>
      <vt:lpstr>Battle of the Browsers</vt:lpstr>
      <vt:lpstr>Reset.css (or Normalize.css)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Heroes of CSS</dc:title>
  <cp:lastModifiedBy>Tanetta Y. Jordan</cp:lastModifiedBy>
  <cp:revision>29</cp:revision>
  <dcterms:modified xsi:type="dcterms:W3CDTF">2018-04-21T16:56:58Z</dcterms:modified>
</cp:coreProperties>
</file>